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13"/>
  </p:notesMasterIdLst>
  <p:sldIdLst>
    <p:sldId id="256" r:id="rId2"/>
    <p:sldId id="257" r:id="rId3"/>
    <p:sldId id="258" r:id="rId4"/>
    <p:sldId id="259" r:id="rId5"/>
    <p:sldId id="260" r:id="rId6"/>
    <p:sldId id="266" r:id="rId7"/>
    <p:sldId id="261" r:id="rId8"/>
    <p:sldId id="262" r:id="rId9"/>
    <p:sldId id="265" r:id="rId10"/>
    <p:sldId id="263" r:id="rId11"/>
    <p:sldId id="26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7B4141-48E5-410D-8EBD-1BE43DD5B862}" type="doc">
      <dgm:prSet loTypeId="urn:microsoft.com/office/officeart/2005/8/layout/vProcess5" loCatId="process" qsTypeId="urn:microsoft.com/office/officeart/2005/8/quickstyle/simple4" qsCatId="simple" csTypeId="urn:microsoft.com/office/officeart/2005/8/colors/colorful2" csCatId="colorful" phldr="1"/>
      <dgm:spPr/>
      <dgm:t>
        <a:bodyPr/>
        <a:lstStyle/>
        <a:p>
          <a:endParaRPr lang="en-US"/>
        </a:p>
      </dgm:t>
    </dgm:pt>
    <dgm:pt modelId="{02D9B3E0-AD83-4486-A1FB-D159BE3595BA}">
      <dgm:prSet custT="1"/>
      <dgm:spPr/>
      <dgm:t>
        <a:bodyPr/>
        <a:lstStyle/>
        <a:p>
          <a:pPr algn="l"/>
          <a:r>
            <a:rPr lang="en-US" sz="1200" b="0" i="0" baseline="0" dirty="0">
              <a:solidFill>
                <a:schemeClr val="bg1"/>
              </a:solidFill>
            </a:rPr>
            <a:t>This project explores portfolio optimization using deep learning, combining CNNs with LSTMs to analyze this trend over time.</a:t>
          </a:r>
          <a:endParaRPr lang="en-US" sz="1200" dirty="0">
            <a:solidFill>
              <a:schemeClr val="bg1"/>
            </a:solidFill>
          </a:endParaRPr>
        </a:p>
      </dgm:t>
    </dgm:pt>
    <dgm:pt modelId="{A61C231E-FBA8-4B0D-AB61-4A0E61F16CC4}" type="parTrans" cxnId="{0F954CCE-FECF-492C-B63F-0D70CC0AA9C5}">
      <dgm:prSet/>
      <dgm:spPr/>
      <dgm:t>
        <a:bodyPr/>
        <a:lstStyle/>
        <a:p>
          <a:endParaRPr lang="en-US"/>
        </a:p>
      </dgm:t>
    </dgm:pt>
    <dgm:pt modelId="{7B3A1837-1007-4CC9-A101-945CE2180E37}" type="sibTrans" cxnId="{0F954CCE-FECF-492C-B63F-0D70CC0AA9C5}">
      <dgm:prSet/>
      <dgm:spPr/>
      <dgm:t>
        <a:bodyPr/>
        <a:lstStyle/>
        <a:p>
          <a:endParaRPr lang="en-US"/>
        </a:p>
      </dgm:t>
    </dgm:pt>
    <dgm:pt modelId="{F4BC32E6-64A3-473F-B15A-AA5F59508780}">
      <dgm:prSet custT="1"/>
      <dgm:spPr/>
      <dgm:t>
        <a:bodyPr/>
        <a:lstStyle/>
        <a:p>
          <a:pPr algn="just"/>
          <a:r>
            <a:rPr lang="en-IN" sz="1200" dirty="0"/>
            <a:t>Together, these techniques offer a better way to analyse financial data, predict market movements, and create more effective portfolios. This project aims to provide a fresh perspective on portfolio optimization, helping investors make smarter decisions in a fast-changing market.</a:t>
          </a:r>
          <a:endParaRPr lang="en-US" sz="1200" dirty="0"/>
        </a:p>
      </dgm:t>
    </dgm:pt>
    <dgm:pt modelId="{2F3E2552-19A7-40E5-90C0-BA7ADD96A525}" type="parTrans" cxnId="{E7B15217-37D9-422C-A12F-7988D81B9464}">
      <dgm:prSet/>
      <dgm:spPr/>
      <dgm:t>
        <a:bodyPr/>
        <a:lstStyle/>
        <a:p>
          <a:endParaRPr lang="en-US"/>
        </a:p>
      </dgm:t>
    </dgm:pt>
    <dgm:pt modelId="{A3FAE882-9BD2-4A5C-8FCB-2E6714B0DBEC}" type="sibTrans" cxnId="{E7B15217-37D9-422C-A12F-7988D81B9464}">
      <dgm:prSet/>
      <dgm:spPr/>
      <dgm:t>
        <a:bodyPr/>
        <a:lstStyle/>
        <a:p>
          <a:endParaRPr lang="en-US"/>
        </a:p>
      </dgm:t>
    </dgm:pt>
    <dgm:pt modelId="{F74CD269-7F74-4345-829C-7DB3C7339FA2}">
      <dgm:prSet custT="1"/>
      <dgm:spPr/>
      <dgm:t>
        <a:bodyPr/>
        <a:lstStyle/>
        <a:p>
          <a:pPr algn="just"/>
          <a:r>
            <a:rPr lang="en-US" sz="1100" b="0" i="0" baseline="0" dirty="0"/>
            <a:t>Unlike traditional methods like Mean-Variance Optimization, this approach models complex market dynamics and predicts asset price movements more effectively. Using data from the Yahoo Finance, the goal is to help investors create smarter, more adaptive portfolios in a rapidly changing market.</a:t>
          </a:r>
          <a:endParaRPr lang="en-US" sz="1100" dirty="0"/>
        </a:p>
      </dgm:t>
    </dgm:pt>
    <dgm:pt modelId="{D65AB7FC-CF77-46A3-B4CF-F8098B56742A}" type="parTrans" cxnId="{2A6B2BA8-60C9-485D-8CC9-7119F99FB071}">
      <dgm:prSet/>
      <dgm:spPr/>
      <dgm:t>
        <a:bodyPr/>
        <a:lstStyle/>
        <a:p>
          <a:endParaRPr lang="en-US"/>
        </a:p>
      </dgm:t>
    </dgm:pt>
    <dgm:pt modelId="{047977E3-DCFC-4F93-B999-2C0CEFE1EF11}" type="sibTrans" cxnId="{2A6B2BA8-60C9-485D-8CC9-7119F99FB071}">
      <dgm:prSet/>
      <dgm:spPr/>
      <dgm:t>
        <a:bodyPr/>
        <a:lstStyle/>
        <a:p>
          <a:endParaRPr lang="en-US"/>
        </a:p>
      </dgm:t>
    </dgm:pt>
    <dgm:pt modelId="{A1564436-495B-4429-99AA-36714B70C073}" type="pres">
      <dgm:prSet presAssocID="{EF7B4141-48E5-410D-8EBD-1BE43DD5B862}" presName="outerComposite" presStyleCnt="0">
        <dgm:presLayoutVars>
          <dgm:chMax val="5"/>
          <dgm:dir/>
          <dgm:resizeHandles val="exact"/>
        </dgm:presLayoutVars>
      </dgm:prSet>
      <dgm:spPr/>
    </dgm:pt>
    <dgm:pt modelId="{3AFC8679-23D8-465A-B38A-7E56DD6C26D1}" type="pres">
      <dgm:prSet presAssocID="{EF7B4141-48E5-410D-8EBD-1BE43DD5B862}" presName="dummyMaxCanvas" presStyleCnt="0">
        <dgm:presLayoutVars/>
      </dgm:prSet>
      <dgm:spPr/>
    </dgm:pt>
    <dgm:pt modelId="{9CCB57D5-2037-4D23-8C2C-88BD46B0589D}" type="pres">
      <dgm:prSet presAssocID="{EF7B4141-48E5-410D-8EBD-1BE43DD5B862}" presName="ThreeNodes_1" presStyleLbl="node1" presStyleIdx="0" presStyleCnt="3">
        <dgm:presLayoutVars>
          <dgm:bulletEnabled val="1"/>
        </dgm:presLayoutVars>
      </dgm:prSet>
      <dgm:spPr/>
    </dgm:pt>
    <dgm:pt modelId="{DB2BC203-4D8B-4C04-8B48-E2C6F547B250}" type="pres">
      <dgm:prSet presAssocID="{EF7B4141-48E5-410D-8EBD-1BE43DD5B862}" presName="ThreeNodes_2" presStyleLbl="node1" presStyleIdx="1" presStyleCnt="3">
        <dgm:presLayoutVars>
          <dgm:bulletEnabled val="1"/>
        </dgm:presLayoutVars>
      </dgm:prSet>
      <dgm:spPr/>
    </dgm:pt>
    <dgm:pt modelId="{8231C2A9-9774-40B7-8860-7C7E0C69E1FF}" type="pres">
      <dgm:prSet presAssocID="{EF7B4141-48E5-410D-8EBD-1BE43DD5B862}" presName="ThreeNodes_3" presStyleLbl="node1" presStyleIdx="2" presStyleCnt="3">
        <dgm:presLayoutVars>
          <dgm:bulletEnabled val="1"/>
        </dgm:presLayoutVars>
      </dgm:prSet>
      <dgm:spPr/>
    </dgm:pt>
    <dgm:pt modelId="{613746F9-CE9B-4125-AE89-4AB92CD70DFE}" type="pres">
      <dgm:prSet presAssocID="{EF7B4141-48E5-410D-8EBD-1BE43DD5B862}" presName="ThreeConn_1-2" presStyleLbl="fgAccFollowNode1" presStyleIdx="0" presStyleCnt="2">
        <dgm:presLayoutVars>
          <dgm:bulletEnabled val="1"/>
        </dgm:presLayoutVars>
      </dgm:prSet>
      <dgm:spPr/>
    </dgm:pt>
    <dgm:pt modelId="{C4852B25-8681-4B49-ACD9-0E40D832CE47}" type="pres">
      <dgm:prSet presAssocID="{EF7B4141-48E5-410D-8EBD-1BE43DD5B862}" presName="ThreeConn_2-3" presStyleLbl="fgAccFollowNode1" presStyleIdx="1" presStyleCnt="2">
        <dgm:presLayoutVars>
          <dgm:bulletEnabled val="1"/>
        </dgm:presLayoutVars>
      </dgm:prSet>
      <dgm:spPr/>
    </dgm:pt>
    <dgm:pt modelId="{9061941C-1D8F-44DA-9388-7BF674FDEB93}" type="pres">
      <dgm:prSet presAssocID="{EF7B4141-48E5-410D-8EBD-1BE43DD5B862}" presName="ThreeNodes_1_text" presStyleLbl="node1" presStyleIdx="2" presStyleCnt="3">
        <dgm:presLayoutVars>
          <dgm:bulletEnabled val="1"/>
        </dgm:presLayoutVars>
      </dgm:prSet>
      <dgm:spPr/>
    </dgm:pt>
    <dgm:pt modelId="{1A296079-7FC6-477D-A2A5-51FBBE58F025}" type="pres">
      <dgm:prSet presAssocID="{EF7B4141-48E5-410D-8EBD-1BE43DD5B862}" presName="ThreeNodes_2_text" presStyleLbl="node1" presStyleIdx="2" presStyleCnt="3">
        <dgm:presLayoutVars>
          <dgm:bulletEnabled val="1"/>
        </dgm:presLayoutVars>
      </dgm:prSet>
      <dgm:spPr/>
    </dgm:pt>
    <dgm:pt modelId="{E70BAF75-D54F-4B39-909A-5DB868CB40D5}" type="pres">
      <dgm:prSet presAssocID="{EF7B4141-48E5-410D-8EBD-1BE43DD5B862}" presName="ThreeNodes_3_text" presStyleLbl="node1" presStyleIdx="2" presStyleCnt="3">
        <dgm:presLayoutVars>
          <dgm:bulletEnabled val="1"/>
        </dgm:presLayoutVars>
      </dgm:prSet>
      <dgm:spPr/>
    </dgm:pt>
  </dgm:ptLst>
  <dgm:cxnLst>
    <dgm:cxn modelId="{A4422913-0C33-462D-B608-CE8D3D0BE863}" type="presOf" srcId="{F74CD269-7F74-4345-829C-7DB3C7339FA2}" destId="{E70BAF75-D54F-4B39-909A-5DB868CB40D5}" srcOrd="1" destOrd="0" presId="urn:microsoft.com/office/officeart/2005/8/layout/vProcess5"/>
    <dgm:cxn modelId="{E7B15217-37D9-422C-A12F-7988D81B9464}" srcId="{EF7B4141-48E5-410D-8EBD-1BE43DD5B862}" destId="{F4BC32E6-64A3-473F-B15A-AA5F59508780}" srcOrd="1" destOrd="0" parTransId="{2F3E2552-19A7-40E5-90C0-BA7ADD96A525}" sibTransId="{A3FAE882-9BD2-4A5C-8FCB-2E6714B0DBEC}"/>
    <dgm:cxn modelId="{FADA835B-D23B-4D79-AE97-108E5FE39DF1}" type="presOf" srcId="{F4BC32E6-64A3-473F-B15A-AA5F59508780}" destId="{1A296079-7FC6-477D-A2A5-51FBBE58F025}" srcOrd="1" destOrd="0" presId="urn:microsoft.com/office/officeart/2005/8/layout/vProcess5"/>
    <dgm:cxn modelId="{D41A2A45-32F1-4B0B-B76C-F7D1388223C2}" type="presOf" srcId="{F4BC32E6-64A3-473F-B15A-AA5F59508780}" destId="{DB2BC203-4D8B-4C04-8B48-E2C6F547B250}" srcOrd="0" destOrd="0" presId="urn:microsoft.com/office/officeart/2005/8/layout/vProcess5"/>
    <dgm:cxn modelId="{7B905156-2771-4FDD-8EA6-91FC7117101A}" type="presOf" srcId="{F74CD269-7F74-4345-829C-7DB3C7339FA2}" destId="{8231C2A9-9774-40B7-8860-7C7E0C69E1FF}" srcOrd="0" destOrd="0" presId="urn:microsoft.com/office/officeart/2005/8/layout/vProcess5"/>
    <dgm:cxn modelId="{1CF89F83-D544-4EA5-A6EA-F98D14359509}" type="presOf" srcId="{7B3A1837-1007-4CC9-A101-945CE2180E37}" destId="{613746F9-CE9B-4125-AE89-4AB92CD70DFE}" srcOrd="0" destOrd="0" presId="urn:microsoft.com/office/officeart/2005/8/layout/vProcess5"/>
    <dgm:cxn modelId="{2A6B2BA8-60C9-485D-8CC9-7119F99FB071}" srcId="{EF7B4141-48E5-410D-8EBD-1BE43DD5B862}" destId="{F74CD269-7F74-4345-829C-7DB3C7339FA2}" srcOrd="2" destOrd="0" parTransId="{D65AB7FC-CF77-46A3-B4CF-F8098B56742A}" sibTransId="{047977E3-DCFC-4F93-B999-2C0CEFE1EF11}"/>
    <dgm:cxn modelId="{1239DEB5-5492-4395-B2CC-D207629DA0D5}" type="presOf" srcId="{02D9B3E0-AD83-4486-A1FB-D159BE3595BA}" destId="{9061941C-1D8F-44DA-9388-7BF674FDEB93}" srcOrd="1" destOrd="0" presId="urn:microsoft.com/office/officeart/2005/8/layout/vProcess5"/>
    <dgm:cxn modelId="{1B3341CD-12F8-4E4E-BF6C-F489E5105D7D}" type="presOf" srcId="{A3FAE882-9BD2-4A5C-8FCB-2E6714B0DBEC}" destId="{C4852B25-8681-4B49-ACD9-0E40D832CE47}" srcOrd="0" destOrd="0" presId="urn:microsoft.com/office/officeart/2005/8/layout/vProcess5"/>
    <dgm:cxn modelId="{0F954CCE-FECF-492C-B63F-0D70CC0AA9C5}" srcId="{EF7B4141-48E5-410D-8EBD-1BE43DD5B862}" destId="{02D9B3E0-AD83-4486-A1FB-D159BE3595BA}" srcOrd="0" destOrd="0" parTransId="{A61C231E-FBA8-4B0D-AB61-4A0E61F16CC4}" sibTransId="{7B3A1837-1007-4CC9-A101-945CE2180E37}"/>
    <dgm:cxn modelId="{E93632D0-8FA8-4F58-8978-F308EDF53E99}" type="presOf" srcId="{EF7B4141-48E5-410D-8EBD-1BE43DD5B862}" destId="{A1564436-495B-4429-99AA-36714B70C073}" srcOrd="0" destOrd="0" presId="urn:microsoft.com/office/officeart/2005/8/layout/vProcess5"/>
    <dgm:cxn modelId="{3AD6F1FE-0F9F-4821-9583-86CEDE110C5F}" type="presOf" srcId="{02D9B3E0-AD83-4486-A1FB-D159BE3595BA}" destId="{9CCB57D5-2037-4D23-8C2C-88BD46B0589D}" srcOrd="0" destOrd="0" presId="urn:microsoft.com/office/officeart/2005/8/layout/vProcess5"/>
    <dgm:cxn modelId="{798277D5-4404-405B-85E2-E3CC6214BFFE}" type="presParOf" srcId="{A1564436-495B-4429-99AA-36714B70C073}" destId="{3AFC8679-23D8-465A-B38A-7E56DD6C26D1}" srcOrd="0" destOrd="0" presId="urn:microsoft.com/office/officeart/2005/8/layout/vProcess5"/>
    <dgm:cxn modelId="{4523EF32-2689-462C-89BE-B886DB83BE17}" type="presParOf" srcId="{A1564436-495B-4429-99AA-36714B70C073}" destId="{9CCB57D5-2037-4D23-8C2C-88BD46B0589D}" srcOrd="1" destOrd="0" presId="urn:microsoft.com/office/officeart/2005/8/layout/vProcess5"/>
    <dgm:cxn modelId="{70325B17-0BDE-4617-A670-8DFCEE4DD719}" type="presParOf" srcId="{A1564436-495B-4429-99AA-36714B70C073}" destId="{DB2BC203-4D8B-4C04-8B48-E2C6F547B250}" srcOrd="2" destOrd="0" presId="urn:microsoft.com/office/officeart/2005/8/layout/vProcess5"/>
    <dgm:cxn modelId="{5A72B0E2-1DFA-488E-A06E-1DCD50BF82FE}" type="presParOf" srcId="{A1564436-495B-4429-99AA-36714B70C073}" destId="{8231C2A9-9774-40B7-8860-7C7E0C69E1FF}" srcOrd="3" destOrd="0" presId="urn:microsoft.com/office/officeart/2005/8/layout/vProcess5"/>
    <dgm:cxn modelId="{2928D590-61E0-4D2E-BCD5-EF0C9E2189DC}" type="presParOf" srcId="{A1564436-495B-4429-99AA-36714B70C073}" destId="{613746F9-CE9B-4125-AE89-4AB92CD70DFE}" srcOrd="4" destOrd="0" presId="urn:microsoft.com/office/officeart/2005/8/layout/vProcess5"/>
    <dgm:cxn modelId="{48BA3463-6C25-4AFF-866B-89EEC8802684}" type="presParOf" srcId="{A1564436-495B-4429-99AA-36714B70C073}" destId="{C4852B25-8681-4B49-ACD9-0E40D832CE47}" srcOrd="5" destOrd="0" presId="urn:microsoft.com/office/officeart/2005/8/layout/vProcess5"/>
    <dgm:cxn modelId="{C2795519-84E4-460A-BAD2-E6E1C67430E3}" type="presParOf" srcId="{A1564436-495B-4429-99AA-36714B70C073}" destId="{9061941C-1D8F-44DA-9388-7BF674FDEB93}" srcOrd="6" destOrd="0" presId="urn:microsoft.com/office/officeart/2005/8/layout/vProcess5"/>
    <dgm:cxn modelId="{ECB5D84B-5997-48C8-8142-1CDFE646ABC6}" type="presParOf" srcId="{A1564436-495B-4429-99AA-36714B70C073}" destId="{1A296079-7FC6-477D-A2A5-51FBBE58F025}" srcOrd="7" destOrd="0" presId="urn:microsoft.com/office/officeart/2005/8/layout/vProcess5"/>
    <dgm:cxn modelId="{0180DDF8-3E9E-470F-9CC8-24021C7B473E}" type="presParOf" srcId="{A1564436-495B-4429-99AA-36714B70C073}" destId="{E70BAF75-D54F-4B39-909A-5DB868CB40D5}"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D51586-EC8C-471C-9FF0-4E6C92E540E1}" type="doc">
      <dgm:prSet loTypeId="urn:microsoft.com/office/officeart/2016/7/layout/VerticalHollowActionList" loCatId="List" qsTypeId="urn:microsoft.com/office/officeart/2005/8/quickstyle/simple5" qsCatId="simple" csTypeId="urn:microsoft.com/office/officeart/2005/8/colors/colorful5" csCatId="colorful"/>
      <dgm:spPr/>
      <dgm:t>
        <a:bodyPr/>
        <a:lstStyle/>
        <a:p>
          <a:endParaRPr lang="en-US"/>
        </a:p>
      </dgm:t>
    </dgm:pt>
    <dgm:pt modelId="{A1D08303-D51E-41B3-BB6D-AC47E53A1928}">
      <dgm:prSet/>
      <dgm:spPr/>
      <dgm:t>
        <a:bodyPr/>
        <a:lstStyle/>
        <a:p>
          <a:r>
            <a:rPr lang="en-US"/>
            <a:t>Stock</a:t>
          </a:r>
        </a:p>
      </dgm:t>
    </dgm:pt>
    <dgm:pt modelId="{5CA04B8C-E9C4-4073-9194-23B7EDB97144}" type="parTrans" cxnId="{302B084B-5591-46A0-874C-E67221B3F0D7}">
      <dgm:prSet/>
      <dgm:spPr/>
      <dgm:t>
        <a:bodyPr/>
        <a:lstStyle/>
        <a:p>
          <a:endParaRPr lang="en-US"/>
        </a:p>
      </dgm:t>
    </dgm:pt>
    <dgm:pt modelId="{AC327F8A-E8A7-415D-9BE0-81CE01BB4B2C}" type="sibTrans" cxnId="{302B084B-5591-46A0-874C-E67221B3F0D7}">
      <dgm:prSet/>
      <dgm:spPr/>
      <dgm:t>
        <a:bodyPr/>
        <a:lstStyle/>
        <a:p>
          <a:endParaRPr lang="en-US"/>
        </a:p>
      </dgm:t>
    </dgm:pt>
    <dgm:pt modelId="{B8361F41-1832-460E-992F-692508826370}">
      <dgm:prSet/>
      <dgm:spPr/>
      <dgm:t>
        <a:bodyPr/>
        <a:lstStyle/>
        <a:p>
          <a:r>
            <a:rPr lang="en-US"/>
            <a:t>Stock Price Prediction: Accurately forecast daily stock prices, including key metrics such as opening, high, low, adjacent closing prices, to support informed investment decisions.</a:t>
          </a:r>
        </a:p>
      </dgm:t>
    </dgm:pt>
    <dgm:pt modelId="{F6C3AB9E-2AF3-442A-9207-84EEADF7FCB7}" type="parTrans" cxnId="{BA81F943-6113-4B2A-A69D-F5EE6CB1ADA0}">
      <dgm:prSet/>
      <dgm:spPr/>
      <dgm:t>
        <a:bodyPr/>
        <a:lstStyle/>
        <a:p>
          <a:endParaRPr lang="en-US"/>
        </a:p>
      </dgm:t>
    </dgm:pt>
    <dgm:pt modelId="{DC7B7A42-29C8-4E82-8BEF-016D1DE9EF17}" type="sibTrans" cxnId="{BA81F943-6113-4B2A-A69D-F5EE6CB1ADA0}">
      <dgm:prSet/>
      <dgm:spPr/>
      <dgm:t>
        <a:bodyPr/>
        <a:lstStyle/>
        <a:p>
          <a:endParaRPr lang="en-US"/>
        </a:p>
      </dgm:t>
    </dgm:pt>
    <dgm:pt modelId="{E866BC3A-EAC3-4D21-8A5A-6878CC4FE3DB}">
      <dgm:prSet/>
      <dgm:spPr/>
      <dgm:t>
        <a:bodyPr/>
        <a:lstStyle/>
        <a:p>
          <a:r>
            <a:rPr lang="en-US"/>
            <a:t>Pattern</a:t>
          </a:r>
        </a:p>
      </dgm:t>
    </dgm:pt>
    <dgm:pt modelId="{B940E29D-7F58-4DF3-8761-13E804611513}" type="parTrans" cxnId="{7EDC5EF5-CA4D-447A-A472-51127F7EAA07}">
      <dgm:prSet/>
      <dgm:spPr/>
      <dgm:t>
        <a:bodyPr/>
        <a:lstStyle/>
        <a:p>
          <a:endParaRPr lang="en-US"/>
        </a:p>
      </dgm:t>
    </dgm:pt>
    <dgm:pt modelId="{39CD247B-ABF9-4178-93E0-B1376426F658}" type="sibTrans" cxnId="{7EDC5EF5-CA4D-447A-A472-51127F7EAA07}">
      <dgm:prSet/>
      <dgm:spPr/>
      <dgm:t>
        <a:bodyPr/>
        <a:lstStyle/>
        <a:p>
          <a:endParaRPr lang="en-US"/>
        </a:p>
      </dgm:t>
    </dgm:pt>
    <dgm:pt modelId="{094B15F4-98AB-422A-86AD-D143FEC0549A}">
      <dgm:prSet/>
      <dgm:spPr/>
      <dgm:t>
        <a:bodyPr/>
        <a:lstStyle/>
        <a:p>
          <a:r>
            <a:rPr lang="en-US"/>
            <a:t>Pattern Discovery: Uncover complex relationships and dependencies among stocks to gain deeper insights into factors influencing portfolio performance.</a:t>
          </a:r>
        </a:p>
      </dgm:t>
    </dgm:pt>
    <dgm:pt modelId="{9805B397-12C8-4167-AFA3-EBC550EBDA17}" type="parTrans" cxnId="{D32D387C-BD8C-4BCB-B90A-24EBA8EF95AD}">
      <dgm:prSet/>
      <dgm:spPr/>
      <dgm:t>
        <a:bodyPr/>
        <a:lstStyle/>
        <a:p>
          <a:endParaRPr lang="en-US"/>
        </a:p>
      </dgm:t>
    </dgm:pt>
    <dgm:pt modelId="{B59E975C-6199-40C6-AE95-2EDB147E0CD7}" type="sibTrans" cxnId="{D32D387C-BD8C-4BCB-B90A-24EBA8EF95AD}">
      <dgm:prSet/>
      <dgm:spPr/>
      <dgm:t>
        <a:bodyPr/>
        <a:lstStyle/>
        <a:p>
          <a:endParaRPr lang="en-US"/>
        </a:p>
      </dgm:t>
    </dgm:pt>
    <dgm:pt modelId="{4219F191-49BB-4B04-93B8-55EBDD3CFC02}">
      <dgm:prSet/>
      <dgm:spPr/>
      <dgm:t>
        <a:bodyPr/>
        <a:lstStyle/>
        <a:p>
          <a:r>
            <a:rPr lang="en-US"/>
            <a:t>Leverage</a:t>
          </a:r>
        </a:p>
      </dgm:t>
    </dgm:pt>
    <dgm:pt modelId="{92C1BAAD-8A45-475F-B103-58FD3DC08595}" type="parTrans" cxnId="{6EA3DF03-2381-40FE-B27D-B21C835F99D9}">
      <dgm:prSet/>
      <dgm:spPr/>
      <dgm:t>
        <a:bodyPr/>
        <a:lstStyle/>
        <a:p>
          <a:endParaRPr lang="en-US"/>
        </a:p>
      </dgm:t>
    </dgm:pt>
    <dgm:pt modelId="{40BCF8E4-273C-4494-9020-FE4A0AF2CD80}" type="sibTrans" cxnId="{6EA3DF03-2381-40FE-B27D-B21C835F99D9}">
      <dgm:prSet/>
      <dgm:spPr/>
      <dgm:t>
        <a:bodyPr/>
        <a:lstStyle/>
        <a:p>
          <a:endParaRPr lang="en-US"/>
        </a:p>
      </dgm:t>
    </dgm:pt>
    <dgm:pt modelId="{8BB9FE3F-2071-402E-9DA1-FF066723388F}">
      <dgm:prSet/>
      <dgm:spPr/>
      <dgm:t>
        <a:bodyPr/>
        <a:lstStyle/>
        <a:p>
          <a:r>
            <a:rPr lang="en-US"/>
            <a:t>Dynamic Portfolio Optimization: Leverage deep learning techniques to construct portfolios that maximize returns while minimizing risk by capturing both short-term fluctuations and long-term market trends.</a:t>
          </a:r>
        </a:p>
      </dgm:t>
    </dgm:pt>
    <dgm:pt modelId="{EA883D80-9BDD-4775-A45B-CF1724C6E4F7}" type="parTrans" cxnId="{86102DD8-F0B1-4814-9FDF-73931868B657}">
      <dgm:prSet/>
      <dgm:spPr/>
      <dgm:t>
        <a:bodyPr/>
        <a:lstStyle/>
        <a:p>
          <a:endParaRPr lang="en-US"/>
        </a:p>
      </dgm:t>
    </dgm:pt>
    <dgm:pt modelId="{751270C4-090A-4C31-AE71-77AFC859252F}" type="sibTrans" cxnId="{86102DD8-F0B1-4814-9FDF-73931868B657}">
      <dgm:prSet/>
      <dgm:spPr/>
      <dgm:t>
        <a:bodyPr/>
        <a:lstStyle/>
        <a:p>
          <a:endParaRPr lang="en-US"/>
        </a:p>
      </dgm:t>
    </dgm:pt>
    <dgm:pt modelId="{E71137B8-BD4D-4202-BBCA-1008536C3CA3}">
      <dgm:prSet/>
      <dgm:spPr/>
      <dgm:t>
        <a:bodyPr/>
        <a:lstStyle/>
        <a:p>
          <a:r>
            <a:rPr lang="en-US"/>
            <a:t>Employ</a:t>
          </a:r>
        </a:p>
      </dgm:t>
    </dgm:pt>
    <dgm:pt modelId="{45F81DDF-DC8D-47E2-A977-6B702A94FA54}" type="parTrans" cxnId="{E6400E59-1EB9-48E2-97ED-DCC292679D19}">
      <dgm:prSet/>
      <dgm:spPr/>
      <dgm:t>
        <a:bodyPr/>
        <a:lstStyle/>
        <a:p>
          <a:endParaRPr lang="en-US"/>
        </a:p>
      </dgm:t>
    </dgm:pt>
    <dgm:pt modelId="{5ED23AA1-3AD3-49CC-AAF7-7F4827409E16}" type="sibTrans" cxnId="{E6400E59-1EB9-48E2-97ED-DCC292679D19}">
      <dgm:prSet/>
      <dgm:spPr/>
      <dgm:t>
        <a:bodyPr/>
        <a:lstStyle/>
        <a:p>
          <a:endParaRPr lang="en-US"/>
        </a:p>
      </dgm:t>
    </dgm:pt>
    <dgm:pt modelId="{CE11B19E-2DE0-49CF-B2BA-19F01F9C50EC}">
      <dgm:prSet/>
      <dgm:spPr/>
      <dgm:t>
        <a:bodyPr/>
        <a:lstStyle/>
        <a:p>
          <a:r>
            <a:rPr lang="en-US"/>
            <a:t>Data-Driven Insights: Employ advanced visualization techniques to highlight data trends, reveal patterns, and evaluate model accuracy, providing a clear and actionable understanding of the optimization process.</a:t>
          </a:r>
        </a:p>
      </dgm:t>
    </dgm:pt>
    <dgm:pt modelId="{1AE0FE32-AA19-4456-828B-76A0EB7FA8C9}" type="parTrans" cxnId="{BE4991CB-5380-4659-927F-179A3C289EBF}">
      <dgm:prSet/>
      <dgm:spPr/>
      <dgm:t>
        <a:bodyPr/>
        <a:lstStyle/>
        <a:p>
          <a:endParaRPr lang="en-US"/>
        </a:p>
      </dgm:t>
    </dgm:pt>
    <dgm:pt modelId="{30749030-822D-49D2-A883-ED4871F234F4}" type="sibTrans" cxnId="{BE4991CB-5380-4659-927F-179A3C289EBF}">
      <dgm:prSet/>
      <dgm:spPr/>
      <dgm:t>
        <a:bodyPr/>
        <a:lstStyle/>
        <a:p>
          <a:endParaRPr lang="en-US"/>
        </a:p>
      </dgm:t>
    </dgm:pt>
    <dgm:pt modelId="{E57237CA-729D-4F86-9EF9-F3E01792C7CF}" type="pres">
      <dgm:prSet presAssocID="{11D51586-EC8C-471C-9FF0-4E6C92E540E1}" presName="Name0" presStyleCnt="0">
        <dgm:presLayoutVars>
          <dgm:dir/>
          <dgm:animLvl val="lvl"/>
          <dgm:resizeHandles val="exact"/>
        </dgm:presLayoutVars>
      </dgm:prSet>
      <dgm:spPr/>
    </dgm:pt>
    <dgm:pt modelId="{8A1539A1-2E83-40CC-BB44-8B693B66CD56}" type="pres">
      <dgm:prSet presAssocID="{A1D08303-D51E-41B3-BB6D-AC47E53A1928}" presName="linNode" presStyleCnt="0"/>
      <dgm:spPr/>
    </dgm:pt>
    <dgm:pt modelId="{6A453A36-E817-45CD-8364-D762F552A206}" type="pres">
      <dgm:prSet presAssocID="{A1D08303-D51E-41B3-BB6D-AC47E53A1928}" presName="parentText" presStyleLbl="solidFgAcc1" presStyleIdx="0" presStyleCnt="4">
        <dgm:presLayoutVars>
          <dgm:chMax val="1"/>
          <dgm:bulletEnabled/>
        </dgm:presLayoutVars>
      </dgm:prSet>
      <dgm:spPr/>
    </dgm:pt>
    <dgm:pt modelId="{65358156-D85D-4ABB-94FD-E69EF15AB89D}" type="pres">
      <dgm:prSet presAssocID="{A1D08303-D51E-41B3-BB6D-AC47E53A1928}" presName="descendantText" presStyleLbl="alignNode1" presStyleIdx="0" presStyleCnt="4">
        <dgm:presLayoutVars>
          <dgm:bulletEnabled/>
        </dgm:presLayoutVars>
      </dgm:prSet>
      <dgm:spPr/>
    </dgm:pt>
    <dgm:pt modelId="{14817C24-7CB0-4A3D-87A0-A68140D15158}" type="pres">
      <dgm:prSet presAssocID="{AC327F8A-E8A7-415D-9BE0-81CE01BB4B2C}" presName="sp" presStyleCnt="0"/>
      <dgm:spPr/>
    </dgm:pt>
    <dgm:pt modelId="{F72BA361-8178-4438-9AD6-466F869732D8}" type="pres">
      <dgm:prSet presAssocID="{E866BC3A-EAC3-4D21-8A5A-6878CC4FE3DB}" presName="linNode" presStyleCnt="0"/>
      <dgm:spPr/>
    </dgm:pt>
    <dgm:pt modelId="{D5BCCA8E-D247-42BA-8258-D24B606BB09B}" type="pres">
      <dgm:prSet presAssocID="{E866BC3A-EAC3-4D21-8A5A-6878CC4FE3DB}" presName="parentText" presStyleLbl="solidFgAcc1" presStyleIdx="1" presStyleCnt="4">
        <dgm:presLayoutVars>
          <dgm:chMax val="1"/>
          <dgm:bulletEnabled/>
        </dgm:presLayoutVars>
      </dgm:prSet>
      <dgm:spPr/>
    </dgm:pt>
    <dgm:pt modelId="{1FA6184E-D92F-4C3C-A1D2-524DC090F092}" type="pres">
      <dgm:prSet presAssocID="{E866BC3A-EAC3-4D21-8A5A-6878CC4FE3DB}" presName="descendantText" presStyleLbl="alignNode1" presStyleIdx="1" presStyleCnt="4">
        <dgm:presLayoutVars>
          <dgm:bulletEnabled/>
        </dgm:presLayoutVars>
      </dgm:prSet>
      <dgm:spPr/>
    </dgm:pt>
    <dgm:pt modelId="{6C62E5DA-7B03-4C46-94CF-9C06B9C0DFFA}" type="pres">
      <dgm:prSet presAssocID="{39CD247B-ABF9-4178-93E0-B1376426F658}" presName="sp" presStyleCnt="0"/>
      <dgm:spPr/>
    </dgm:pt>
    <dgm:pt modelId="{D29B5BD9-E6BD-4BB5-9AB7-8F346D03D763}" type="pres">
      <dgm:prSet presAssocID="{4219F191-49BB-4B04-93B8-55EBDD3CFC02}" presName="linNode" presStyleCnt="0"/>
      <dgm:spPr/>
    </dgm:pt>
    <dgm:pt modelId="{569814BD-CF59-4D1F-961C-C5DD58E71F34}" type="pres">
      <dgm:prSet presAssocID="{4219F191-49BB-4B04-93B8-55EBDD3CFC02}" presName="parentText" presStyleLbl="solidFgAcc1" presStyleIdx="2" presStyleCnt="4">
        <dgm:presLayoutVars>
          <dgm:chMax val="1"/>
          <dgm:bulletEnabled/>
        </dgm:presLayoutVars>
      </dgm:prSet>
      <dgm:spPr/>
    </dgm:pt>
    <dgm:pt modelId="{AB32BB53-0E2C-4FBB-8C31-6752354C3585}" type="pres">
      <dgm:prSet presAssocID="{4219F191-49BB-4B04-93B8-55EBDD3CFC02}" presName="descendantText" presStyleLbl="alignNode1" presStyleIdx="2" presStyleCnt="4">
        <dgm:presLayoutVars>
          <dgm:bulletEnabled/>
        </dgm:presLayoutVars>
      </dgm:prSet>
      <dgm:spPr/>
    </dgm:pt>
    <dgm:pt modelId="{A6644473-21F5-4A78-8B1A-32373E65AA27}" type="pres">
      <dgm:prSet presAssocID="{40BCF8E4-273C-4494-9020-FE4A0AF2CD80}" presName="sp" presStyleCnt="0"/>
      <dgm:spPr/>
    </dgm:pt>
    <dgm:pt modelId="{F9D70D60-251B-418D-AB1C-6D03E842622C}" type="pres">
      <dgm:prSet presAssocID="{E71137B8-BD4D-4202-BBCA-1008536C3CA3}" presName="linNode" presStyleCnt="0"/>
      <dgm:spPr/>
    </dgm:pt>
    <dgm:pt modelId="{D0DCF7A9-7C9A-4D8B-9579-C143FF5983A4}" type="pres">
      <dgm:prSet presAssocID="{E71137B8-BD4D-4202-BBCA-1008536C3CA3}" presName="parentText" presStyleLbl="solidFgAcc1" presStyleIdx="3" presStyleCnt="4">
        <dgm:presLayoutVars>
          <dgm:chMax val="1"/>
          <dgm:bulletEnabled/>
        </dgm:presLayoutVars>
      </dgm:prSet>
      <dgm:spPr/>
    </dgm:pt>
    <dgm:pt modelId="{867A410B-7704-4AB8-A92A-CB7AD4738819}" type="pres">
      <dgm:prSet presAssocID="{E71137B8-BD4D-4202-BBCA-1008536C3CA3}" presName="descendantText" presStyleLbl="alignNode1" presStyleIdx="3" presStyleCnt="4">
        <dgm:presLayoutVars>
          <dgm:bulletEnabled/>
        </dgm:presLayoutVars>
      </dgm:prSet>
      <dgm:spPr/>
    </dgm:pt>
  </dgm:ptLst>
  <dgm:cxnLst>
    <dgm:cxn modelId="{6EA3DF03-2381-40FE-B27D-B21C835F99D9}" srcId="{11D51586-EC8C-471C-9FF0-4E6C92E540E1}" destId="{4219F191-49BB-4B04-93B8-55EBDD3CFC02}" srcOrd="2" destOrd="0" parTransId="{92C1BAAD-8A45-475F-B103-58FD3DC08595}" sibTransId="{40BCF8E4-273C-4494-9020-FE4A0AF2CD80}"/>
    <dgm:cxn modelId="{9305B50C-5FE9-46B7-A6B7-3A37C1DA3C50}" type="presOf" srcId="{E866BC3A-EAC3-4D21-8A5A-6878CC4FE3DB}" destId="{D5BCCA8E-D247-42BA-8258-D24B606BB09B}" srcOrd="0" destOrd="0" presId="urn:microsoft.com/office/officeart/2016/7/layout/VerticalHollowActionList"/>
    <dgm:cxn modelId="{E71B2C5B-73FF-437B-86C7-7A5A08F5B3DD}" type="presOf" srcId="{11D51586-EC8C-471C-9FF0-4E6C92E540E1}" destId="{E57237CA-729D-4F86-9EF9-F3E01792C7CF}" srcOrd="0" destOrd="0" presId="urn:microsoft.com/office/officeart/2016/7/layout/VerticalHollowActionList"/>
    <dgm:cxn modelId="{BA81F943-6113-4B2A-A69D-F5EE6CB1ADA0}" srcId="{A1D08303-D51E-41B3-BB6D-AC47E53A1928}" destId="{B8361F41-1832-460E-992F-692508826370}" srcOrd="0" destOrd="0" parTransId="{F6C3AB9E-2AF3-442A-9207-84EEADF7FCB7}" sibTransId="{DC7B7A42-29C8-4E82-8BEF-016D1DE9EF17}"/>
    <dgm:cxn modelId="{302B084B-5591-46A0-874C-E67221B3F0D7}" srcId="{11D51586-EC8C-471C-9FF0-4E6C92E540E1}" destId="{A1D08303-D51E-41B3-BB6D-AC47E53A1928}" srcOrd="0" destOrd="0" parTransId="{5CA04B8C-E9C4-4073-9194-23B7EDB97144}" sibTransId="{AC327F8A-E8A7-415D-9BE0-81CE01BB4B2C}"/>
    <dgm:cxn modelId="{0898216B-B2B4-4DEA-949C-11851C6D6D7F}" type="presOf" srcId="{094B15F4-98AB-422A-86AD-D143FEC0549A}" destId="{1FA6184E-D92F-4C3C-A1D2-524DC090F092}" srcOrd="0" destOrd="0" presId="urn:microsoft.com/office/officeart/2016/7/layout/VerticalHollowActionList"/>
    <dgm:cxn modelId="{DC76AB54-37EA-48C5-821D-3E2ADD229988}" type="presOf" srcId="{B8361F41-1832-460E-992F-692508826370}" destId="{65358156-D85D-4ABB-94FD-E69EF15AB89D}" srcOrd="0" destOrd="0" presId="urn:microsoft.com/office/officeart/2016/7/layout/VerticalHollowActionList"/>
    <dgm:cxn modelId="{E6400E59-1EB9-48E2-97ED-DCC292679D19}" srcId="{11D51586-EC8C-471C-9FF0-4E6C92E540E1}" destId="{E71137B8-BD4D-4202-BBCA-1008536C3CA3}" srcOrd="3" destOrd="0" parTransId="{45F81DDF-DC8D-47E2-A977-6B702A94FA54}" sibTransId="{5ED23AA1-3AD3-49CC-AAF7-7F4827409E16}"/>
    <dgm:cxn modelId="{D32D387C-BD8C-4BCB-B90A-24EBA8EF95AD}" srcId="{E866BC3A-EAC3-4D21-8A5A-6878CC4FE3DB}" destId="{094B15F4-98AB-422A-86AD-D143FEC0549A}" srcOrd="0" destOrd="0" parTransId="{9805B397-12C8-4167-AFA3-EBC550EBDA17}" sibTransId="{B59E975C-6199-40C6-AE95-2EDB147E0CD7}"/>
    <dgm:cxn modelId="{4B994BB2-307F-4EDE-8262-BA21BE19863B}" type="presOf" srcId="{4219F191-49BB-4B04-93B8-55EBDD3CFC02}" destId="{569814BD-CF59-4D1F-961C-C5DD58E71F34}" srcOrd="0" destOrd="0" presId="urn:microsoft.com/office/officeart/2016/7/layout/VerticalHollowActionList"/>
    <dgm:cxn modelId="{D0BB32C3-495C-47DC-9944-6436A0CBFEBE}" type="presOf" srcId="{A1D08303-D51E-41B3-BB6D-AC47E53A1928}" destId="{6A453A36-E817-45CD-8364-D762F552A206}" srcOrd="0" destOrd="0" presId="urn:microsoft.com/office/officeart/2016/7/layout/VerticalHollowActionList"/>
    <dgm:cxn modelId="{BE4991CB-5380-4659-927F-179A3C289EBF}" srcId="{E71137B8-BD4D-4202-BBCA-1008536C3CA3}" destId="{CE11B19E-2DE0-49CF-B2BA-19F01F9C50EC}" srcOrd="0" destOrd="0" parTransId="{1AE0FE32-AA19-4456-828B-76A0EB7FA8C9}" sibTransId="{30749030-822D-49D2-A883-ED4871F234F4}"/>
    <dgm:cxn modelId="{F0FC9BCC-A701-41B5-B3E1-6C42A9D95EA7}" type="presOf" srcId="{8BB9FE3F-2071-402E-9DA1-FF066723388F}" destId="{AB32BB53-0E2C-4FBB-8C31-6752354C3585}" srcOrd="0" destOrd="0" presId="urn:microsoft.com/office/officeart/2016/7/layout/VerticalHollowActionList"/>
    <dgm:cxn modelId="{86102DD8-F0B1-4814-9FDF-73931868B657}" srcId="{4219F191-49BB-4B04-93B8-55EBDD3CFC02}" destId="{8BB9FE3F-2071-402E-9DA1-FF066723388F}" srcOrd="0" destOrd="0" parTransId="{EA883D80-9BDD-4775-A45B-CF1724C6E4F7}" sibTransId="{751270C4-090A-4C31-AE71-77AFC859252F}"/>
    <dgm:cxn modelId="{C1A339F1-D665-406D-9C7A-3A3AAD218C83}" type="presOf" srcId="{CE11B19E-2DE0-49CF-B2BA-19F01F9C50EC}" destId="{867A410B-7704-4AB8-A92A-CB7AD4738819}" srcOrd="0" destOrd="0" presId="urn:microsoft.com/office/officeart/2016/7/layout/VerticalHollowActionList"/>
    <dgm:cxn modelId="{7EDC5EF5-CA4D-447A-A472-51127F7EAA07}" srcId="{11D51586-EC8C-471C-9FF0-4E6C92E540E1}" destId="{E866BC3A-EAC3-4D21-8A5A-6878CC4FE3DB}" srcOrd="1" destOrd="0" parTransId="{B940E29D-7F58-4DF3-8761-13E804611513}" sibTransId="{39CD247B-ABF9-4178-93E0-B1376426F658}"/>
    <dgm:cxn modelId="{3D3035FC-2EE0-47F9-806F-902160FE0188}" type="presOf" srcId="{E71137B8-BD4D-4202-BBCA-1008536C3CA3}" destId="{D0DCF7A9-7C9A-4D8B-9579-C143FF5983A4}" srcOrd="0" destOrd="0" presId="urn:microsoft.com/office/officeart/2016/7/layout/VerticalHollowActionList"/>
    <dgm:cxn modelId="{19AFA28C-18FC-4A26-B5F1-89E7401CB447}" type="presParOf" srcId="{E57237CA-729D-4F86-9EF9-F3E01792C7CF}" destId="{8A1539A1-2E83-40CC-BB44-8B693B66CD56}" srcOrd="0" destOrd="0" presId="urn:microsoft.com/office/officeart/2016/7/layout/VerticalHollowActionList"/>
    <dgm:cxn modelId="{5992B4B0-C911-4F14-AC4A-4F805B3BE85C}" type="presParOf" srcId="{8A1539A1-2E83-40CC-BB44-8B693B66CD56}" destId="{6A453A36-E817-45CD-8364-D762F552A206}" srcOrd="0" destOrd="0" presId="urn:microsoft.com/office/officeart/2016/7/layout/VerticalHollowActionList"/>
    <dgm:cxn modelId="{559AD8B6-72B0-426C-971C-3B6B4C7931EA}" type="presParOf" srcId="{8A1539A1-2E83-40CC-BB44-8B693B66CD56}" destId="{65358156-D85D-4ABB-94FD-E69EF15AB89D}" srcOrd="1" destOrd="0" presId="urn:microsoft.com/office/officeart/2016/7/layout/VerticalHollowActionList"/>
    <dgm:cxn modelId="{3C3595B1-32CC-43D7-9AC1-B95B283231AF}" type="presParOf" srcId="{E57237CA-729D-4F86-9EF9-F3E01792C7CF}" destId="{14817C24-7CB0-4A3D-87A0-A68140D15158}" srcOrd="1" destOrd="0" presId="urn:microsoft.com/office/officeart/2016/7/layout/VerticalHollowActionList"/>
    <dgm:cxn modelId="{34904D7C-ACE1-48F4-AA04-408157D748A3}" type="presParOf" srcId="{E57237CA-729D-4F86-9EF9-F3E01792C7CF}" destId="{F72BA361-8178-4438-9AD6-466F869732D8}" srcOrd="2" destOrd="0" presId="urn:microsoft.com/office/officeart/2016/7/layout/VerticalHollowActionList"/>
    <dgm:cxn modelId="{3EB181C0-0DA6-45A7-9847-8FDD4BCA9647}" type="presParOf" srcId="{F72BA361-8178-4438-9AD6-466F869732D8}" destId="{D5BCCA8E-D247-42BA-8258-D24B606BB09B}" srcOrd="0" destOrd="0" presId="urn:microsoft.com/office/officeart/2016/7/layout/VerticalHollowActionList"/>
    <dgm:cxn modelId="{90D8A04A-D22A-43E2-9B3B-651C3ABD4F6A}" type="presParOf" srcId="{F72BA361-8178-4438-9AD6-466F869732D8}" destId="{1FA6184E-D92F-4C3C-A1D2-524DC090F092}" srcOrd="1" destOrd="0" presId="urn:microsoft.com/office/officeart/2016/7/layout/VerticalHollowActionList"/>
    <dgm:cxn modelId="{B6402288-87B0-4AFF-9AA8-E891771ADBBA}" type="presParOf" srcId="{E57237CA-729D-4F86-9EF9-F3E01792C7CF}" destId="{6C62E5DA-7B03-4C46-94CF-9C06B9C0DFFA}" srcOrd="3" destOrd="0" presId="urn:microsoft.com/office/officeart/2016/7/layout/VerticalHollowActionList"/>
    <dgm:cxn modelId="{BA0A56A3-450D-4BB8-B777-383EA6E3FEA0}" type="presParOf" srcId="{E57237CA-729D-4F86-9EF9-F3E01792C7CF}" destId="{D29B5BD9-E6BD-4BB5-9AB7-8F346D03D763}" srcOrd="4" destOrd="0" presId="urn:microsoft.com/office/officeart/2016/7/layout/VerticalHollowActionList"/>
    <dgm:cxn modelId="{496C71AD-6DDC-4AB8-8D93-D41B15349E95}" type="presParOf" srcId="{D29B5BD9-E6BD-4BB5-9AB7-8F346D03D763}" destId="{569814BD-CF59-4D1F-961C-C5DD58E71F34}" srcOrd="0" destOrd="0" presId="urn:microsoft.com/office/officeart/2016/7/layout/VerticalHollowActionList"/>
    <dgm:cxn modelId="{F1840C86-426F-47AE-8C28-CB19085E9019}" type="presParOf" srcId="{D29B5BD9-E6BD-4BB5-9AB7-8F346D03D763}" destId="{AB32BB53-0E2C-4FBB-8C31-6752354C3585}" srcOrd="1" destOrd="0" presId="urn:microsoft.com/office/officeart/2016/7/layout/VerticalHollowActionList"/>
    <dgm:cxn modelId="{5B9B0FB6-AF89-4FFA-BB96-4B5550E28AA7}" type="presParOf" srcId="{E57237CA-729D-4F86-9EF9-F3E01792C7CF}" destId="{A6644473-21F5-4A78-8B1A-32373E65AA27}" srcOrd="5" destOrd="0" presId="urn:microsoft.com/office/officeart/2016/7/layout/VerticalHollowActionList"/>
    <dgm:cxn modelId="{D0333FFF-6EE6-4ECC-9633-A2FD71047600}" type="presParOf" srcId="{E57237CA-729D-4F86-9EF9-F3E01792C7CF}" destId="{F9D70D60-251B-418D-AB1C-6D03E842622C}" srcOrd="6" destOrd="0" presId="urn:microsoft.com/office/officeart/2016/7/layout/VerticalHollowActionList"/>
    <dgm:cxn modelId="{A4029833-F262-4E76-AD92-0F97960C3341}" type="presParOf" srcId="{F9D70D60-251B-418D-AB1C-6D03E842622C}" destId="{D0DCF7A9-7C9A-4D8B-9579-C143FF5983A4}" srcOrd="0" destOrd="0" presId="urn:microsoft.com/office/officeart/2016/7/layout/VerticalHollowActionList"/>
    <dgm:cxn modelId="{5EF6C7A2-3270-4234-AA55-193A6D4F5A76}" type="presParOf" srcId="{F9D70D60-251B-418D-AB1C-6D03E842622C}" destId="{867A410B-7704-4AB8-A92A-CB7AD4738819}" srcOrd="1" destOrd="0" presId="urn:microsoft.com/office/officeart/2016/7/layout/VerticalHollowAc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A4294A-AE4F-4305-B67F-31FB5F983317}" type="doc">
      <dgm:prSet loTypeId="urn:microsoft.com/office/officeart/2016/7/layout/VerticalHollowActionList" loCatId="List" qsTypeId="urn:microsoft.com/office/officeart/2005/8/quickstyle/simple1" qsCatId="simple" csTypeId="urn:microsoft.com/office/officeart/2005/8/colors/colorful1" csCatId="colorful"/>
      <dgm:spPr/>
      <dgm:t>
        <a:bodyPr/>
        <a:lstStyle/>
        <a:p>
          <a:endParaRPr lang="en-US"/>
        </a:p>
      </dgm:t>
    </dgm:pt>
    <dgm:pt modelId="{67F08AC4-E09D-434F-94D9-062AC5D3B3EC}">
      <dgm:prSet/>
      <dgm:spPr/>
      <dgm:t>
        <a:bodyPr/>
        <a:lstStyle/>
        <a:p>
          <a:r>
            <a:rPr lang="en-US" u="sng"/>
            <a:t>Data Gaps: </a:t>
          </a:r>
          <a:endParaRPr lang="en-US"/>
        </a:p>
      </dgm:t>
    </dgm:pt>
    <dgm:pt modelId="{B5CAC3FA-F600-4ADE-A873-3E0532F2A518}" type="parTrans" cxnId="{F02C3FB7-4814-4EAC-9A5D-1478BFB48B28}">
      <dgm:prSet/>
      <dgm:spPr/>
      <dgm:t>
        <a:bodyPr/>
        <a:lstStyle/>
        <a:p>
          <a:endParaRPr lang="en-US"/>
        </a:p>
      </dgm:t>
    </dgm:pt>
    <dgm:pt modelId="{C90259CF-0BC3-4213-84D2-51180A3E377E}" type="sibTrans" cxnId="{F02C3FB7-4814-4EAC-9A5D-1478BFB48B28}">
      <dgm:prSet/>
      <dgm:spPr/>
      <dgm:t>
        <a:bodyPr/>
        <a:lstStyle/>
        <a:p>
          <a:endParaRPr lang="en-US"/>
        </a:p>
      </dgm:t>
    </dgm:pt>
    <dgm:pt modelId="{4438A049-C5AF-49E2-82F3-500D80A86E9D}">
      <dgm:prSet/>
      <dgm:spPr/>
      <dgm:t>
        <a:bodyPr/>
        <a:lstStyle/>
        <a:p>
          <a:r>
            <a:rPr lang="en-US"/>
            <a:t>Financial data from Yahoo Finance sometimes includes missing or NaN values for certain dates or specific stock tickers. This can occur due to market holidays, incomplete data updates, or API limitations. For example, during weekends or public holidays, the stock market is closed, resulting in missing data points. </a:t>
          </a:r>
        </a:p>
      </dgm:t>
    </dgm:pt>
    <dgm:pt modelId="{AF05C837-0829-42F7-8BCD-9525FF605729}" type="parTrans" cxnId="{9C573375-B510-4260-9087-904CC790C5F7}">
      <dgm:prSet/>
      <dgm:spPr/>
      <dgm:t>
        <a:bodyPr/>
        <a:lstStyle/>
        <a:p>
          <a:endParaRPr lang="en-US"/>
        </a:p>
      </dgm:t>
    </dgm:pt>
    <dgm:pt modelId="{368173A9-A4B3-480B-A04C-1922B2DBC526}" type="sibTrans" cxnId="{9C573375-B510-4260-9087-904CC790C5F7}">
      <dgm:prSet/>
      <dgm:spPr/>
      <dgm:t>
        <a:bodyPr/>
        <a:lstStyle/>
        <a:p>
          <a:endParaRPr lang="en-US"/>
        </a:p>
      </dgm:t>
    </dgm:pt>
    <dgm:pt modelId="{78FFF56D-C8F7-4F70-AC0D-4D25471B354E}">
      <dgm:prSet/>
      <dgm:spPr/>
      <dgm:t>
        <a:bodyPr/>
        <a:lstStyle/>
        <a:p>
          <a:r>
            <a:rPr lang="en-US" u="sng"/>
            <a:t>High Market Volatility Problem: </a:t>
          </a:r>
          <a:endParaRPr lang="en-US"/>
        </a:p>
      </dgm:t>
    </dgm:pt>
    <dgm:pt modelId="{4A7EEB04-72AE-4F35-9484-93CA55C36840}" type="parTrans" cxnId="{4563392B-B626-458A-96AD-39986634F310}">
      <dgm:prSet/>
      <dgm:spPr/>
      <dgm:t>
        <a:bodyPr/>
        <a:lstStyle/>
        <a:p>
          <a:endParaRPr lang="en-US"/>
        </a:p>
      </dgm:t>
    </dgm:pt>
    <dgm:pt modelId="{37D44739-60CD-4877-A226-ACBE31AFB94F}" type="sibTrans" cxnId="{4563392B-B626-458A-96AD-39986634F310}">
      <dgm:prSet/>
      <dgm:spPr/>
      <dgm:t>
        <a:bodyPr/>
        <a:lstStyle/>
        <a:p>
          <a:endParaRPr lang="en-US"/>
        </a:p>
      </dgm:t>
    </dgm:pt>
    <dgm:pt modelId="{20B64907-5C8E-4004-B074-91408EE5ED87}">
      <dgm:prSet/>
      <dgm:spPr/>
      <dgm:t>
        <a:bodyPr/>
        <a:lstStyle/>
        <a:p>
          <a:r>
            <a:rPr lang="en-US"/>
            <a:t>Financial markets are highly volatile, making it challenging for the model to generalize. Sudden price spikes or drops caused by specific events or announcements introduce noise in the data.</a:t>
          </a:r>
        </a:p>
      </dgm:t>
    </dgm:pt>
    <dgm:pt modelId="{6BBB3F63-D908-4FFD-B6F8-B4B4261E8B3D}" type="parTrans" cxnId="{E262EABF-C234-476F-B78E-2327EE40DCA5}">
      <dgm:prSet/>
      <dgm:spPr/>
      <dgm:t>
        <a:bodyPr/>
        <a:lstStyle/>
        <a:p>
          <a:endParaRPr lang="en-US"/>
        </a:p>
      </dgm:t>
    </dgm:pt>
    <dgm:pt modelId="{25142025-71D3-4017-B855-D2E1FCC17C3F}" type="sibTrans" cxnId="{E262EABF-C234-476F-B78E-2327EE40DCA5}">
      <dgm:prSet/>
      <dgm:spPr/>
      <dgm:t>
        <a:bodyPr/>
        <a:lstStyle/>
        <a:p>
          <a:endParaRPr lang="en-US"/>
        </a:p>
      </dgm:t>
    </dgm:pt>
    <dgm:pt modelId="{C69C900B-B8E8-4B36-8907-6F13C7D2166D}">
      <dgm:prSet/>
      <dgm:spPr/>
      <dgm:t>
        <a:bodyPr/>
        <a:lstStyle/>
        <a:p>
          <a:r>
            <a:rPr lang="en-US" u="sng"/>
            <a:t>Overfitting Problem: </a:t>
          </a:r>
          <a:endParaRPr lang="en-US"/>
        </a:p>
      </dgm:t>
    </dgm:pt>
    <dgm:pt modelId="{0421CDB9-08D0-4855-A080-5230A0E392AE}" type="parTrans" cxnId="{B3EECA1B-E0B5-4FA0-BA3D-CBAF7981452D}">
      <dgm:prSet/>
      <dgm:spPr/>
      <dgm:t>
        <a:bodyPr/>
        <a:lstStyle/>
        <a:p>
          <a:endParaRPr lang="en-US"/>
        </a:p>
      </dgm:t>
    </dgm:pt>
    <dgm:pt modelId="{CA932D80-88C1-4C38-88C6-0EFE106B4BAF}" type="sibTrans" cxnId="{B3EECA1B-E0B5-4FA0-BA3D-CBAF7981452D}">
      <dgm:prSet/>
      <dgm:spPr/>
      <dgm:t>
        <a:bodyPr/>
        <a:lstStyle/>
        <a:p>
          <a:endParaRPr lang="en-US"/>
        </a:p>
      </dgm:t>
    </dgm:pt>
    <dgm:pt modelId="{09DE5656-197F-4DA0-8389-FCF4E6CAB64A}">
      <dgm:prSet/>
      <dgm:spPr/>
      <dgm:t>
        <a:bodyPr/>
        <a:lstStyle/>
        <a:p>
          <a:r>
            <a:rPr lang="en-US"/>
            <a:t>Due to the limited size of the dataset (e.g., daily prices for less than a year), the model risked overfitting, particularly with complex architectures like CNN-LSTM. Overfitting was evident when the model performed well on the training data but poorly on the test set.</a:t>
          </a:r>
        </a:p>
      </dgm:t>
    </dgm:pt>
    <dgm:pt modelId="{5B809D42-FF4F-4FEB-B944-B074EC327122}" type="parTrans" cxnId="{7EB36908-3836-4327-9030-80A0A3BFD02B}">
      <dgm:prSet/>
      <dgm:spPr/>
      <dgm:t>
        <a:bodyPr/>
        <a:lstStyle/>
        <a:p>
          <a:endParaRPr lang="en-US"/>
        </a:p>
      </dgm:t>
    </dgm:pt>
    <dgm:pt modelId="{8FB324EE-F22D-4ABE-A4AD-901A63EA5CF4}" type="sibTrans" cxnId="{7EB36908-3836-4327-9030-80A0A3BFD02B}">
      <dgm:prSet/>
      <dgm:spPr/>
      <dgm:t>
        <a:bodyPr/>
        <a:lstStyle/>
        <a:p>
          <a:endParaRPr lang="en-US"/>
        </a:p>
      </dgm:t>
    </dgm:pt>
    <dgm:pt modelId="{0C00AE1F-4672-41FB-BAC2-75373CDC7F7F}" type="pres">
      <dgm:prSet presAssocID="{3EA4294A-AE4F-4305-B67F-31FB5F983317}" presName="Name0" presStyleCnt="0">
        <dgm:presLayoutVars>
          <dgm:dir/>
          <dgm:animLvl val="lvl"/>
          <dgm:resizeHandles val="exact"/>
        </dgm:presLayoutVars>
      </dgm:prSet>
      <dgm:spPr/>
    </dgm:pt>
    <dgm:pt modelId="{17E7D05A-B97A-46A8-AC92-B3288280C088}" type="pres">
      <dgm:prSet presAssocID="{67F08AC4-E09D-434F-94D9-062AC5D3B3EC}" presName="linNode" presStyleCnt="0"/>
      <dgm:spPr/>
    </dgm:pt>
    <dgm:pt modelId="{D189DBC6-1BF1-42CE-8B79-47BD18525A61}" type="pres">
      <dgm:prSet presAssocID="{67F08AC4-E09D-434F-94D9-062AC5D3B3EC}" presName="parentText" presStyleLbl="solidFgAcc1" presStyleIdx="0" presStyleCnt="3">
        <dgm:presLayoutVars>
          <dgm:chMax val="1"/>
          <dgm:bulletEnabled/>
        </dgm:presLayoutVars>
      </dgm:prSet>
      <dgm:spPr/>
    </dgm:pt>
    <dgm:pt modelId="{31DEDD33-6F11-4010-A61A-E30BE981673B}" type="pres">
      <dgm:prSet presAssocID="{67F08AC4-E09D-434F-94D9-062AC5D3B3EC}" presName="descendantText" presStyleLbl="alignNode1" presStyleIdx="0" presStyleCnt="3">
        <dgm:presLayoutVars>
          <dgm:bulletEnabled/>
        </dgm:presLayoutVars>
      </dgm:prSet>
      <dgm:spPr/>
    </dgm:pt>
    <dgm:pt modelId="{2D968D15-577A-44CD-9ED9-811404CC55CA}" type="pres">
      <dgm:prSet presAssocID="{C90259CF-0BC3-4213-84D2-51180A3E377E}" presName="sp" presStyleCnt="0"/>
      <dgm:spPr/>
    </dgm:pt>
    <dgm:pt modelId="{EB6791BC-95A5-4ADA-9BB7-DA750CAC44EC}" type="pres">
      <dgm:prSet presAssocID="{78FFF56D-C8F7-4F70-AC0D-4D25471B354E}" presName="linNode" presStyleCnt="0"/>
      <dgm:spPr/>
    </dgm:pt>
    <dgm:pt modelId="{798406F5-6459-4C7F-AC7D-02EB94FEE94C}" type="pres">
      <dgm:prSet presAssocID="{78FFF56D-C8F7-4F70-AC0D-4D25471B354E}" presName="parentText" presStyleLbl="solidFgAcc1" presStyleIdx="1" presStyleCnt="3">
        <dgm:presLayoutVars>
          <dgm:chMax val="1"/>
          <dgm:bulletEnabled/>
        </dgm:presLayoutVars>
      </dgm:prSet>
      <dgm:spPr/>
    </dgm:pt>
    <dgm:pt modelId="{7E015842-79DC-4088-84AC-79D9A7166A0C}" type="pres">
      <dgm:prSet presAssocID="{78FFF56D-C8F7-4F70-AC0D-4D25471B354E}" presName="descendantText" presStyleLbl="alignNode1" presStyleIdx="1" presStyleCnt="3">
        <dgm:presLayoutVars>
          <dgm:bulletEnabled/>
        </dgm:presLayoutVars>
      </dgm:prSet>
      <dgm:spPr/>
    </dgm:pt>
    <dgm:pt modelId="{A65A93C0-510A-4334-86E4-035BAC690A1A}" type="pres">
      <dgm:prSet presAssocID="{37D44739-60CD-4877-A226-ACBE31AFB94F}" presName="sp" presStyleCnt="0"/>
      <dgm:spPr/>
    </dgm:pt>
    <dgm:pt modelId="{BE5B1767-C899-46BB-8FD9-4B545CAF2C1B}" type="pres">
      <dgm:prSet presAssocID="{C69C900B-B8E8-4B36-8907-6F13C7D2166D}" presName="linNode" presStyleCnt="0"/>
      <dgm:spPr/>
    </dgm:pt>
    <dgm:pt modelId="{CE7C91A6-7BD3-48C0-AA1A-4D16142714B8}" type="pres">
      <dgm:prSet presAssocID="{C69C900B-B8E8-4B36-8907-6F13C7D2166D}" presName="parentText" presStyleLbl="solidFgAcc1" presStyleIdx="2" presStyleCnt="3">
        <dgm:presLayoutVars>
          <dgm:chMax val="1"/>
          <dgm:bulletEnabled/>
        </dgm:presLayoutVars>
      </dgm:prSet>
      <dgm:spPr/>
    </dgm:pt>
    <dgm:pt modelId="{13B73A68-4B40-4A73-BE04-1AF3AE698071}" type="pres">
      <dgm:prSet presAssocID="{C69C900B-B8E8-4B36-8907-6F13C7D2166D}" presName="descendantText" presStyleLbl="alignNode1" presStyleIdx="2" presStyleCnt="3">
        <dgm:presLayoutVars>
          <dgm:bulletEnabled/>
        </dgm:presLayoutVars>
      </dgm:prSet>
      <dgm:spPr/>
    </dgm:pt>
  </dgm:ptLst>
  <dgm:cxnLst>
    <dgm:cxn modelId="{7EB36908-3836-4327-9030-80A0A3BFD02B}" srcId="{C69C900B-B8E8-4B36-8907-6F13C7D2166D}" destId="{09DE5656-197F-4DA0-8389-FCF4E6CAB64A}" srcOrd="0" destOrd="0" parTransId="{5B809D42-FF4F-4FEB-B944-B074EC327122}" sibTransId="{8FB324EE-F22D-4ABE-A4AD-901A63EA5CF4}"/>
    <dgm:cxn modelId="{60552E1B-DCEA-4CA0-9AB4-17653C8DA1F4}" type="presOf" srcId="{4438A049-C5AF-49E2-82F3-500D80A86E9D}" destId="{31DEDD33-6F11-4010-A61A-E30BE981673B}" srcOrd="0" destOrd="0" presId="urn:microsoft.com/office/officeart/2016/7/layout/VerticalHollowActionList"/>
    <dgm:cxn modelId="{B3EECA1B-E0B5-4FA0-BA3D-CBAF7981452D}" srcId="{3EA4294A-AE4F-4305-B67F-31FB5F983317}" destId="{C69C900B-B8E8-4B36-8907-6F13C7D2166D}" srcOrd="2" destOrd="0" parTransId="{0421CDB9-08D0-4855-A080-5230A0E392AE}" sibTransId="{CA932D80-88C1-4C38-88C6-0EFE106B4BAF}"/>
    <dgm:cxn modelId="{4563392B-B626-458A-96AD-39986634F310}" srcId="{3EA4294A-AE4F-4305-B67F-31FB5F983317}" destId="{78FFF56D-C8F7-4F70-AC0D-4D25471B354E}" srcOrd="1" destOrd="0" parTransId="{4A7EEB04-72AE-4F35-9484-93CA55C36840}" sibTransId="{37D44739-60CD-4877-A226-ACBE31AFB94F}"/>
    <dgm:cxn modelId="{42021F3E-D9F7-4338-8425-EFA1697D4049}" type="presOf" srcId="{3EA4294A-AE4F-4305-B67F-31FB5F983317}" destId="{0C00AE1F-4672-41FB-BAC2-75373CDC7F7F}" srcOrd="0" destOrd="0" presId="urn:microsoft.com/office/officeart/2016/7/layout/VerticalHollowActionList"/>
    <dgm:cxn modelId="{BD0A8065-86C1-4015-A66B-5DE18DAD714F}" type="presOf" srcId="{78FFF56D-C8F7-4F70-AC0D-4D25471B354E}" destId="{798406F5-6459-4C7F-AC7D-02EB94FEE94C}" srcOrd="0" destOrd="0" presId="urn:microsoft.com/office/officeart/2016/7/layout/VerticalHollowActionList"/>
    <dgm:cxn modelId="{9C573375-B510-4260-9087-904CC790C5F7}" srcId="{67F08AC4-E09D-434F-94D9-062AC5D3B3EC}" destId="{4438A049-C5AF-49E2-82F3-500D80A86E9D}" srcOrd="0" destOrd="0" parTransId="{AF05C837-0829-42F7-8BCD-9525FF605729}" sibTransId="{368173A9-A4B3-480B-A04C-1922B2DBC526}"/>
    <dgm:cxn modelId="{292AE591-1274-4A82-89FF-9AE882C0A4D3}" type="presOf" srcId="{20B64907-5C8E-4004-B074-91408EE5ED87}" destId="{7E015842-79DC-4088-84AC-79D9A7166A0C}" srcOrd="0" destOrd="0" presId="urn:microsoft.com/office/officeart/2016/7/layout/VerticalHollowActionList"/>
    <dgm:cxn modelId="{6C7A4CAE-E183-463B-83D7-029A032FC6EB}" type="presOf" srcId="{09DE5656-197F-4DA0-8389-FCF4E6CAB64A}" destId="{13B73A68-4B40-4A73-BE04-1AF3AE698071}" srcOrd="0" destOrd="0" presId="urn:microsoft.com/office/officeart/2016/7/layout/VerticalHollowActionList"/>
    <dgm:cxn modelId="{036B15B0-BBB5-4570-85E0-791635EA6C82}" type="presOf" srcId="{67F08AC4-E09D-434F-94D9-062AC5D3B3EC}" destId="{D189DBC6-1BF1-42CE-8B79-47BD18525A61}" srcOrd="0" destOrd="0" presId="urn:microsoft.com/office/officeart/2016/7/layout/VerticalHollowActionList"/>
    <dgm:cxn modelId="{F02C3FB7-4814-4EAC-9A5D-1478BFB48B28}" srcId="{3EA4294A-AE4F-4305-B67F-31FB5F983317}" destId="{67F08AC4-E09D-434F-94D9-062AC5D3B3EC}" srcOrd="0" destOrd="0" parTransId="{B5CAC3FA-F600-4ADE-A873-3E0532F2A518}" sibTransId="{C90259CF-0BC3-4213-84D2-51180A3E377E}"/>
    <dgm:cxn modelId="{E262EABF-C234-476F-B78E-2327EE40DCA5}" srcId="{78FFF56D-C8F7-4F70-AC0D-4D25471B354E}" destId="{20B64907-5C8E-4004-B074-91408EE5ED87}" srcOrd="0" destOrd="0" parTransId="{6BBB3F63-D908-4FFD-B6F8-B4B4261E8B3D}" sibTransId="{25142025-71D3-4017-B855-D2E1FCC17C3F}"/>
    <dgm:cxn modelId="{F8232ED6-BC9E-46F3-8C16-AD8EB7CA0324}" type="presOf" srcId="{C69C900B-B8E8-4B36-8907-6F13C7D2166D}" destId="{CE7C91A6-7BD3-48C0-AA1A-4D16142714B8}" srcOrd="0" destOrd="0" presId="urn:microsoft.com/office/officeart/2016/7/layout/VerticalHollowActionList"/>
    <dgm:cxn modelId="{F1CDA9AC-0BCF-4195-B05D-5BB12D4BB341}" type="presParOf" srcId="{0C00AE1F-4672-41FB-BAC2-75373CDC7F7F}" destId="{17E7D05A-B97A-46A8-AC92-B3288280C088}" srcOrd="0" destOrd="0" presId="urn:microsoft.com/office/officeart/2016/7/layout/VerticalHollowActionList"/>
    <dgm:cxn modelId="{F56D6866-C1A8-40D9-8A39-274A80937750}" type="presParOf" srcId="{17E7D05A-B97A-46A8-AC92-B3288280C088}" destId="{D189DBC6-1BF1-42CE-8B79-47BD18525A61}" srcOrd="0" destOrd="0" presId="urn:microsoft.com/office/officeart/2016/7/layout/VerticalHollowActionList"/>
    <dgm:cxn modelId="{EB835F8E-53AD-4BE6-8672-135EFF798F3B}" type="presParOf" srcId="{17E7D05A-B97A-46A8-AC92-B3288280C088}" destId="{31DEDD33-6F11-4010-A61A-E30BE981673B}" srcOrd="1" destOrd="0" presId="urn:microsoft.com/office/officeart/2016/7/layout/VerticalHollowActionList"/>
    <dgm:cxn modelId="{2265E70C-1001-4C91-B1FE-F33C4E7DA67C}" type="presParOf" srcId="{0C00AE1F-4672-41FB-BAC2-75373CDC7F7F}" destId="{2D968D15-577A-44CD-9ED9-811404CC55CA}" srcOrd="1" destOrd="0" presId="urn:microsoft.com/office/officeart/2016/7/layout/VerticalHollowActionList"/>
    <dgm:cxn modelId="{29A2070C-EB24-4C8A-A845-146B0E9FA070}" type="presParOf" srcId="{0C00AE1F-4672-41FB-BAC2-75373CDC7F7F}" destId="{EB6791BC-95A5-4ADA-9BB7-DA750CAC44EC}" srcOrd="2" destOrd="0" presId="urn:microsoft.com/office/officeart/2016/7/layout/VerticalHollowActionList"/>
    <dgm:cxn modelId="{26CEA127-C642-4E02-ACF8-6BB512BF4E84}" type="presParOf" srcId="{EB6791BC-95A5-4ADA-9BB7-DA750CAC44EC}" destId="{798406F5-6459-4C7F-AC7D-02EB94FEE94C}" srcOrd="0" destOrd="0" presId="urn:microsoft.com/office/officeart/2016/7/layout/VerticalHollowActionList"/>
    <dgm:cxn modelId="{59D7D5B6-A28D-4D23-BD3E-7B3DC5FB88B4}" type="presParOf" srcId="{EB6791BC-95A5-4ADA-9BB7-DA750CAC44EC}" destId="{7E015842-79DC-4088-84AC-79D9A7166A0C}" srcOrd="1" destOrd="0" presId="urn:microsoft.com/office/officeart/2016/7/layout/VerticalHollowActionList"/>
    <dgm:cxn modelId="{4B2305F4-F1A7-429F-ACAA-066F195EA35E}" type="presParOf" srcId="{0C00AE1F-4672-41FB-BAC2-75373CDC7F7F}" destId="{A65A93C0-510A-4334-86E4-035BAC690A1A}" srcOrd="3" destOrd="0" presId="urn:microsoft.com/office/officeart/2016/7/layout/VerticalHollowActionList"/>
    <dgm:cxn modelId="{6D1CA898-A058-4855-ABE9-32D4374E577D}" type="presParOf" srcId="{0C00AE1F-4672-41FB-BAC2-75373CDC7F7F}" destId="{BE5B1767-C899-46BB-8FD9-4B545CAF2C1B}" srcOrd="4" destOrd="0" presId="urn:microsoft.com/office/officeart/2016/7/layout/VerticalHollowActionList"/>
    <dgm:cxn modelId="{483A164A-0782-49CD-92EC-074907137181}" type="presParOf" srcId="{BE5B1767-C899-46BB-8FD9-4B545CAF2C1B}" destId="{CE7C91A6-7BD3-48C0-AA1A-4D16142714B8}" srcOrd="0" destOrd="0" presId="urn:microsoft.com/office/officeart/2016/7/layout/VerticalHollowActionList"/>
    <dgm:cxn modelId="{5F75869E-B327-47D2-A415-4297F46BCAAF}" type="presParOf" srcId="{BE5B1767-C899-46BB-8FD9-4B545CAF2C1B}" destId="{13B73A68-4B40-4A73-BE04-1AF3AE698071}" srcOrd="1" destOrd="0" presId="urn:microsoft.com/office/officeart/2016/7/layout/VerticalHollow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CB57D5-2037-4D23-8C2C-88BD46B0589D}">
      <dsp:nvSpPr>
        <dsp:cNvPr id="0" name=""/>
        <dsp:cNvSpPr/>
      </dsp:nvSpPr>
      <dsp:spPr>
        <a:xfrm>
          <a:off x="0" y="0"/>
          <a:ext cx="4484075" cy="1338440"/>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0" i="0" kern="1200" baseline="0" dirty="0">
              <a:solidFill>
                <a:schemeClr val="bg1"/>
              </a:solidFill>
            </a:rPr>
            <a:t>This project explores portfolio optimization using deep learning, combining CNNs with LSTMs to analyze this trend over time.</a:t>
          </a:r>
          <a:endParaRPr lang="en-US" sz="1200" kern="1200" dirty="0">
            <a:solidFill>
              <a:schemeClr val="bg1"/>
            </a:solidFill>
          </a:endParaRPr>
        </a:p>
      </dsp:txBody>
      <dsp:txXfrm>
        <a:off x="39202" y="39202"/>
        <a:ext cx="3039793" cy="1260036"/>
      </dsp:txXfrm>
    </dsp:sp>
    <dsp:sp modelId="{DB2BC203-4D8B-4C04-8B48-E2C6F547B250}">
      <dsp:nvSpPr>
        <dsp:cNvPr id="0" name=""/>
        <dsp:cNvSpPr/>
      </dsp:nvSpPr>
      <dsp:spPr>
        <a:xfrm>
          <a:off x="395653" y="1561513"/>
          <a:ext cx="4484075" cy="1338440"/>
        </a:xfrm>
        <a:prstGeom prst="roundRect">
          <a:avLst>
            <a:gd name="adj" fmla="val 10000"/>
          </a:avLst>
        </a:prstGeom>
        <a:gradFill rotWithShape="0">
          <a:gsLst>
            <a:gs pos="0">
              <a:schemeClr val="accent2">
                <a:hueOff val="-17844"/>
                <a:satOff val="-5825"/>
                <a:lumOff val="-10882"/>
                <a:alphaOff val="0"/>
                <a:satMod val="103000"/>
                <a:lumMod val="102000"/>
                <a:tint val="94000"/>
              </a:schemeClr>
            </a:gs>
            <a:gs pos="50000">
              <a:schemeClr val="accent2">
                <a:hueOff val="-17844"/>
                <a:satOff val="-5825"/>
                <a:lumOff val="-10882"/>
                <a:alphaOff val="0"/>
                <a:satMod val="110000"/>
                <a:lumMod val="100000"/>
                <a:shade val="100000"/>
              </a:schemeClr>
            </a:gs>
            <a:gs pos="100000">
              <a:schemeClr val="accent2">
                <a:hueOff val="-17844"/>
                <a:satOff val="-5825"/>
                <a:lumOff val="-1088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just" defTabSz="533400">
            <a:lnSpc>
              <a:spcPct val="90000"/>
            </a:lnSpc>
            <a:spcBef>
              <a:spcPct val="0"/>
            </a:spcBef>
            <a:spcAft>
              <a:spcPct val="35000"/>
            </a:spcAft>
            <a:buNone/>
          </a:pPr>
          <a:r>
            <a:rPr lang="en-IN" sz="1200" kern="1200" dirty="0"/>
            <a:t>Together, these techniques offer a better way to analyse financial data, predict market movements, and create more effective portfolios. This project aims to provide a fresh perspective on portfolio optimization, helping investors make smarter decisions in a fast-changing market.</a:t>
          </a:r>
          <a:endParaRPr lang="en-US" sz="1200" kern="1200" dirty="0"/>
        </a:p>
      </dsp:txBody>
      <dsp:txXfrm>
        <a:off x="434855" y="1600715"/>
        <a:ext cx="3140031" cy="1260036"/>
      </dsp:txXfrm>
    </dsp:sp>
    <dsp:sp modelId="{8231C2A9-9774-40B7-8860-7C7E0C69E1FF}">
      <dsp:nvSpPr>
        <dsp:cNvPr id="0" name=""/>
        <dsp:cNvSpPr/>
      </dsp:nvSpPr>
      <dsp:spPr>
        <a:xfrm>
          <a:off x="791307" y="3123026"/>
          <a:ext cx="4484075" cy="1338440"/>
        </a:xfrm>
        <a:prstGeom prst="roundRect">
          <a:avLst>
            <a:gd name="adj" fmla="val 10000"/>
          </a:avLst>
        </a:prstGeom>
        <a:gradFill rotWithShape="0">
          <a:gsLst>
            <a:gs pos="0">
              <a:schemeClr val="accent2">
                <a:hueOff val="-35689"/>
                <a:satOff val="-11650"/>
                <a:lumOff val="-21765"/>
                <a:alphaOff val="0"/>
                <a:satMod val="103000"/>
                <a:lumMod val="102000"/>
                <a:tint val="94000"/>
              </a:schemeClr>
            </a:gs>
            <a:gs pos="50000">
              <a:schemeClr val="accent2">
                <a:hueOff val="-35689"/>
                <a:satOff val="-11650"/>
                <a:lumOff val="-21765"/>
                <a:alphaOff val="0"/>
                <a:satMod val="110000"/>
                <a:lumMod val="100000"/>
                <a:shade val="100000"/>
              </a:schemeClr>
            </a:gs>
            <a:gs pos="100000">
              <a:schemeClr val="accent2">
                <a:hueOff val="-35689"/>
                <a:satOff val="-11650"/>
                <a:lumOff val="-2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just" defTabSz="488950">
            <a:lnSpc>
              <a:spcPct val="90000"/>
            </a:lnSpc>
            <a:spcBef>
              <a:spcPct val="0"/>
            </a:spcBef>
            <a:spcAft>
              <a:spcPct val="35000"/>
            </a:spcAft>
            <a:buNone/>
          </a:pPr>
          <a:r>
            <a:rPr lang="en-US" sz="1100" b="0" i="0" kern="1200" baseline="0" dirty="0"/>
            <a:t>Unlike traditional methods like Mean-Variance Optimization, this approach models complex market dynamics and predicts asset price movements more effectively. Using data from the Yahoo Finance, the goal is to help investors create smarter, more adaptive portfolios in a rapidly changing market.</a:t>
          </a:r>
          <a:endParaRPr lang="en-US" sz="1100" kern="1200" dirty="0"/>
        </a:p>
      </dsp:txBody>
      <dsp:txXfrm>
        <a:off x="830509" y="3162228"/>
        <a:ext cx="3140031" cy="1260036"/>
      </dsp:txXfrm>
    </dsp:sp>
    <dsp:sp modelId="{613746F9-CE9B-4125-AE89-4AB92CD70DFE}">
      <dsp:nvSpPr>
        <dsp:cNvPr id="0" name=""/>
        <dsp:cNvSpPr/>
      </dsp:nvSpPr>
      <dsp:spPr>
        <a:xfrm>
          <a:off x="3614089" y="1014983"/>
          <a:ext cx="869986" cy="869986"/>
        </a:xfrm>
        <a:prstGeom prst="downArrow">
          <a:avLst>
            <a:gd name="adj1" fmla="val 55000"/>
            <a:gd name="adj2" fmla="val 45000"/>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3809836" y="1014983"/>
        <a:ext cx="478492" cy="654664"/>
      </dsp:txXfrm>
    </dsp:sp>
    <dsp:sp modelId="{C4852B25-8681-4B49-ACD9-0E40D832CE47}">
      <dsp:nvSpPr>
        <dsp:cNvPr id="0" name=""/>
        <dsp:cNvSpPr/>
      </dsp:nvSpPr>
      <dsp:spPr>
        <a:xfrm>
          <a:off x="4009743" y="2567574"/>
          <a:ext cx="869986" cy="869986"/>
        </a:xfrm>
        <a:prstGeom prst="downArrow">
          <a:avLst>
            <a:gd name="adj1" fmla="val 55000"/>
            <a:gd name="adj2" fmla="val 45000"/>
          </a:avLst>
        </a:prstGeom>
        <a:solidFill>
          <a:schemeClr val="accent2">
            <a:tint val="40000"/>
            <a:alpha val="90000"/>
            <a:hueOff val="-40762"/>
            <a:satOff val="-16744"/>
            <a:lumOff val="-4600"/>
            <a:alphaOff val="0"/>
          </a:schemeClr>
        </a:solidFill>
        <a:ln w="6350" cap="flat" cmpd="sng" algn="ctr">
          <a:solidFill>
            <a:schemeClr val="accent2">
              <a:tint val="40000"/>
              <a:alpha val="90000"/>
              <a:hueOff val="-40762"/>
              <a:satOff val="-16744"/>
              <a:lumOff val="-460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205490" y="2567574"/>
        <a:ext cx="478492" cy="6546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358156-D85D-4ABB-94FD-E69EF15AB89D}">
      <dsp:nvSpPr>
        <dsp:cNvPr id="0" name=""/>
        <dsp:cNvSpPr/>
      </dsp:nvSpPr>
      <dsp:spPr>
        <a:xfrm>
          <a:off x="1621840" y="2105"/>
          <a:ext cx="6487363" cy="1090368"/>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5873" tIns="276954" rIns="125873" bIns="276954" numCol="1" spcCol="1270" anchor="ctr" anchorCtr="0">
          <a:noAutofit/>
        </a:bodyPr>
        <a:lstStyle/>
        <a:p>
          <a:pPr marL="0" lvl="0" indent="0" algn="l" defTabSz="533400">
            <a:lnSpc>
              <a:spcPct val="90000"/>
            </a:lnSpc>
            <a:spcBef>
              <a:spcPct val="0"/>
            </a:spcBef>
            <a:spcAft>
              <a:spcPct val="35000"/>
            </a:spcAft>
            <a:buNone/>
          </a:pPr>
          <a:r>
            <a:rPr lang="en-US" sz="1200" kern="1200"/>
            <a:t>Stock Price Prediction: Accurately forecast daily stock prices, including key metrics such as opening, high, low, adjacent closing prices, to support informed investment decisions.</a:t>
          </a:r>
        </a:p>
      </dsp:txBody>
      <dsp:txXfrm>
        <a:off x="1621840" y="2105"/>
        <a:ext cx="6487363" cy="1090368"/>
      </dsp:txXfrm>
    </dsp:sp>
    <dsp:sp modelId="{6A453A36-E817-45CD-8364-D762F552A206}">
      <dsp:nvSpPr>
        <dsp:cNvPr id="0" name=""/>
        <dsp:cNvSpPr/>
      </dsp:nvSpPr>
      <dsp:spPr>
        <a:xfrm>
          <a:off x="0" y="2105"/>
          <a:ext cx="1621840" cy="1090368"/>
        </a:xfrm>
        <a:prstGeom prst="rect">
          <a:avLst/>
        </a:prstGeom>
        <a:solidFill>
          <a:schemeClr val="lt1">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5822" tIns="107704" rIns="85822" bIns="107704" numCol="1" spcCol="1270" anchor="ctr" anchorCtr="0">
          <a:noAutofit/>
        </a:bodyPr>
        <a:lstStyle/>
        <a:p>
          <a:pPr marL="0" lvl="0" indent="0" algn="ctr" defTabSz="711200">
            <a:lnSpc>
              <a:spcPct val="90000"/>
            </a:lnSpc>
            <a:spcBef>
              <a:spcPct val="0"/>
            </a:spcBef>
            <a:spcAft>
              <a:spcPct val="35000"/>
            </a:spcAft>
            <a:buNone/>
          </a:pPr>
          <a:r>
            <a:rPr lang="en-US" sz="1600" kern="1200"/>
            <a:t>Stock</a:t>
          </a:r>
        </a:p>
      </dsp:txBody>
      <dsp:txXfrm>
        <a:off x="0" y="2105"/>
        <a:ext cx="1621840" cy="1090368"/>
      </dsp:txXfrm>
    </dsp:sp>
    <dsp:sp modelId="{1FA6184E-D92F-4C3C-A1D2-524DC090F092}">
      <dsp:nvSpPr>
        <dsp:cNvPr id="0" name=""/>
        <dsp:cNvSpPr/>
      </dsp:nvSpPr>
      <dsp:spPr>
        <a:xfrm>
          <a:off x="1621840" y="1157896"/>
          <a:ext cx="6487363" cy="1090368"/>
        </a:xfrm>
        <a:prstGeom prst="rect">
          <a:avLst/>
        </a:prstGeom>
        <a:gradFill rotWithShape="0">
          <a:gsLst>
            <a:gs pos="0">
              <a:schemeClr val="accent5">
                <a:hueOff val="-1804506"/>
                <a:satOff val="12563"/>
                <a:lumOff val="4444"/>
                <a:alphaOff val="0"/>
                <a:satMod val="103000"/>
                <a:lumMod val="102000"/>
                <a:tint val="94000"/>
              </a:schemeClr>
            </a:gs>
            <a:gs pos="50000">
              <a:schemeClr val="accent5">
                <a:hueOff val="-1804506"/>
                <a:satOff val="12563"/>
                <a:lumOff val="4444"/>
                <a:alphaOff val="0"/>
                <a:satMod val="110000"/>
                <a:lumMod val="100000"/>
                <a:shade val="100000"/>
              </a:schemeClr>
            </a:gs>
            <a:gs pos="100000">
              <a:schemeClr val="accent5">
                <a:hueOff val="-1804506"/>
                <a:satOff val="12563"/>
                <a:lumOff val="4444"/>
                <a:alphaOff val="0"/>
                <a:lumMod val="99000"/>
                <a:satMod val="120000"/>
                <a:shade val="78000"/>
              </a:schemeClr>
            </a:gs>
          </a:gsLst>
          <a:lin ang="5400000" scaled="0"/>
        </a:gradFill>
        <a:ln w="6350" cap="flat" cmpd="sng" algn="ctr">
          <a:solidFill>
            <a:schemeClr val="accent5">
              <a:hueOff val="-1804506"/>
              <a:satOff val="12563"/>
              <a:lumOff val="4444"/>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5873" tIns="276954" rIns="125873" bIns="276954" numCol="1" spcCol="1270" anchor="ctr" anchorCtr="0">
          <a:noAutofit/>
        </a:bodyPr>
        <a:lstStyle/>
        <a:p>
          <a:pPr marL="0" lvl="0" indent="0" algn="l" defTabSz="533400">
            <a:lnSpc>
              <a:spcPct val="90000"/>
            </a:lnSpc>
            <a:spcBef>
              <a:spcPct val="0"/>
            </a:spcBef>
            <a:spcAft>
              <a:spcPct val="35000"/>
            </a:spcAft>
            <a:buNone/>
          </a:pPr>
          <a:r>
            <a:rPr lang="en-US" sz="1200" kern="1200"/>
            <a:t>Pattern Discovery: Uncover complex relationships and dependencies among stocks to gain deeper insights into factors influencing portfolio performance.</a:t>
          </a:r>
        </a:p>
      </dsp:txBody>
      <dsp:txXfrm>
        <a:off x="1621840" y="1157896"/>
        <a:ext cx="6487363" cy="1090368"/>
      </dsp:txXfrm>
    </dsp:sp>
    <dsp:sp modelId="{D5BCCA8E-D247-42BA-8258-D24B606BB09B}">
      <dsp:nvSpPr>
        <dsp:cNvPr id="0" name=""/>
        <dsp:cNvSpPr/>
      </dsp:nvSpPr>
      <dsp:spPr>
        <a:xfrm>
          <a:off x="0" y="1157896"/>
          <a:ext cx="1621840" cy="1090368"/>
        </a:xfrm>
        <a:prstGeom prst="rect">
          <a:avLst/>
        </a:prstGeom>
        <a:solidFill>
          <a:schemeClr val="lt1">
            <a:hueOff val="0"/>
            <a:satOff val="0"/>
            <a:lumOff val="0"/>
            <a:alphaOff val="0"/>
          </a:schemeClr>
        </a:solidFill>
        <a:ln w="6350" cap="flat" cmpd="sng" algn="ctr">
          <a:solidFill>
            <a:schemeClr val="accent5">
              <a:hueOff val="-1804506"/>
              <a:satOff val="12563"/>
              <a:lumOff val="4444"/>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5822" tIns="107704" rIns="85822" bIns="107704" numCol="1" spcCol="1270" anchor="ctr" anchorCtr="0">
          <a:noAutofit/>
        </a:bodyPr>
        <a:lstStyle/>
        <a:p>
          <a:pPr marL="0" lvl="0" indent="0" algn="ctr" defTabSz="711200">
            <a:lnSpc>
              <a:spcPct val="90000"/>
            </a:lnSpc>
            <a:spcBef>
              <a:spcPct val="0"/>
            </a:spcBef>
            <a:spcAft>
              <a:spcPct val="35000"/>
            </a:spcAft>
            <a:buNone/>
          </a:pPr>
          <a:r>
            <a:rPr lang="en-US" sz="1600" kern="1200"/>
            <a:t>Pattern</a:t>
          </a:r>
        </a:p>
      </dsp:txBody>
      <dsp:txXfrm>
        <a:off x="0" y="1157896"/>
        <a:ext cx="1621840" cy="1090368"/>
      </dsp:txXfrm>
    </dsp:sp>
    <dsp:sp modelId="{AB32BB53-0E2C-4FBB-8C31-6752354C3585}">
      <dsp:nvSpPr>
        <dsp:cNvPr id="0" name=""/>
        <dsp:cNvSpPr/>
      </dsp:nvSpPr>
      <dsp:spPr>
        <a:xfrm>
          <a:off x="1621840" y="2313687"/>
          <a:ext cx="6487363" cy="1090368"/>
        </a:xfrm>
        <a:prstGeom prst="rect">
          <a:avLst/>
        </a:prstGeom>
        <a:gradFill rotWithShape="0">
          <a:gsLst>
            <a:gs pos="0">
              <a:schemeClr val="accent5">
                <a:hueOff val="-3609012"/>
                <a:satOff val="25126"/>
                <a:lumOff val="8889"/>
                <a:alphaOff val="0"/>
                <a:satMod val="103000"/>
                <a:lumMod val="102000"/>
                <a:tint val="94000"/>
              </a:schemeClr>
            </a:gs>
            <a:gs pos="50000">
              <a:schemeClr val="accent5">
                <a:hueOff val="-3609012"/>
                <a:satOff val="25126"/>
                <a:lumOff val="8889"/>
                <a:alphaOff val="0"/>
                <a:satMod val="110000"/>
                <a:lumMod val="100000"/>
                <a:shade val="100000"/>
              </a:schemeClr>
            </a:gs>
            <a:gs pos="100000">
              <a:schemeClr val="accent5">
                <a:hueOff val="-3609012"/>
                <a:satOff val="25126"/>
                <a:lumOff val="8889"/>
                <a:alphaOff val="0"/>
                <a:lumMod val="99000"/>
                <a:satMod val="120000"/>
                <a:shade val="78000"/>
              </a:schemeClr>
            </a:gs>
          </a:gsLst>
          <a:lin ang="5400000" scaled="0"/>
        </a:gradFill>
        <a:ln w="6350" cap="flat" cmpd="sng" algn="ctr">
          <a:solidFill>
            <a:schemeClr val="accent5">
              <a:hueOff val="-3609012"/>
              <a:satOff val="25126"/>
              <a:lumOff val="8889"/>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5873" tIns="276954" rIns="125873" bIns="276954" numCol="1" spcCol="1270" anchor="ctr" anchorCtr="0">
          <a:noAutofit/>
        </a:bodyPr>
        <a:lstStyle/>
        <a:p>
          <a:pPr marL="0" lvl="0" indent="0" algn="l" defTabSz="533400">
            <a:lnSpc>
              <a:spcPct val="90000"/>
            </a:lnSpc>
            <a:spcBef>
              <a:spcPct val="0"/>
            </a:spcBef>
            <a:spcAft>
              <a:spcPct val="35000"/>
            </a:spcAft>
            <a:buNone/>
          </a:pPr>
          <a:r>
            <a:rPr lang="en-US" sz="1200" kern="1200"/>
            <a:t>Dynamic Portfolio Optimization: Leverage deep learning techniques to construct portfolios that maximize returns while minimizing risk by capturing both short-term fluctuations and long-term market trends.</a:t>
          </a:r>
        </a:p>
      </dsp:txBody>
      <dsp:txXfrm>
        <a:off x="1621840" y="2313687"/>
        <a:ext cx="6487363" cy="1090368"/>
      </dsp:txXfrm>
    </dsp:sp>
    <dsp:sp modelId="{569814BD-CF59-4D1F-961C-C5DD58E71F34}">
      <dsp:nvSpPr>
        <dsp:cNvPr id="0" name=""/>
        <dsp:cNvSpPr/>
      </dsp:nvSpPr>
      <dsp:spPr>
        <a:xfrm>
          <a:off x="0" y="2313687"/>
          <a:ext cx="1621840" cy="1090368"/>
        </a:xfrm>
        <a:prstGeom prst="rect">
          <a:avLst/>
        </a:prstGeom>
        <a:solidFill>
          <a:schemeClr val="lt1">
            <a:hueOff val="0"/>
            <a:satOff val="0"/>
            <a:lumOff val="0"/>
            <a:alphaOff val="0"/>
          </a:schemeClr>
        </a:solidFill>
        <a:ln w="6350" cap="flat" cmpd="sng" algn="ctr">
          <a:solidFill>
            <a:schemeClr val="accent5">
              <a:hueOff val="-3609012"/>
              <a:satOff val="25126"/>
              <a:lumOff val="8889"/>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5822" tIns="107704" rIns="85822" bIns="107704" numCol="1" spcCol="1270" anchor="ctr" anchorCtr="0">
          <a:noAutofit/>
        </a:bodyPr>
        <a:lstStyle/>
        <a:p>
          <a:pPr marL="0" lvl="0" indent="0" algn="ctr" defTabSz="711200">
            <a:lnSpc>
              <a:spcPct val="90000"/>
            </a:lnSpc>
            <a:spcBef>
              <a:spcPct val="0"/>
            </a:spcBef>
            <a:spcAft>
              <a:spcPct val="35000"/>
            </a:spcAft>
            <a:buNone/>
          </a:pPr>
          <a:r>
            <a:rPr lang="en-US" sz="1600" kern="1200"/>
            <a:t>Leverage</a:t>
          </a:r>
        </a:p>
      </dsp:txBody>
      <dsp:txXfrm>
        <a:off x="0" y="2313687"/>
        <a:ext cx="1621840" cy="1090368"/>
      </dsp:txXfrm>
    </dsp:sp>
    <dsp:sp modelId="{867A410B-7704-4AB8-A92A-CB7AD4738819}">
      <dsp:nvSpPr>
        <dsp:cNvPr id="0" name=""/>
        <dsp:cNvSpPr/>
      </dsp:nvSpPr>
      <dsp:spPr>
        <a:xfrm>
          <a:off x="1621840" y="3469478"/>
          <a:ext cx="6487363" cy="1090368"/>
        </a:xfrm>
        <a:prstGeom prst="rect">
          <a:avLst/>
        </a:prstGeom>
        <a:gradFill rotWithShape="0">
          <a:gsLst>
            <a:gs pos="0">
              <a:schemeClr val="accent5">
                <a:hueOff val="-5413518"/>
                <a:satOff val="37689"/>
                <a:lumOff val="13333"/>
                <a:alphaOff val="0"/>
                <a:satMod val="103000"/>
                <a:lumMod val="102000"/>
                <a:tint val="94000"/>
              </a:schemeClr>
            </a:gs>
            <a:gs pos="50000">
              <a:schemeClr val="accent5">
                <a:hueOff val="-5413518"/>
                <a:satOff val="37689"/>
                <a:lumOff val="13333"/>
                <a:alphaOff val="0"/>
                <a:satMod val="110000"/>
                <a:lumMod val="100000"/>
                <a:shade val="100000"/>
              </a:schemeClr>
            </a:gs>
            <a:gs pos="100000">
              <a:schemeClr val="accent5">
                <a:hueOff val="-5413518"/>
                <a:satOff val="37689"/>
                <a:lumOff val="13333"/>
                <a:alphaOff val="0"/>
                <a:lumMod val="99000"/>
                <a:satMod val="120000"/>
                <a:shade val="78000"/>
              </a:schemeClr>
            </a:gs>
          </a:gsLst>
          <a:lin ang="5400000" scaled="0"/>
        </a:gradFill>
        <a:ln w="6350" cap="flat" cmpd="sng" algn="ctr">
          <a:solidFill>
            <a:schemeClr val="accent5">
              <a:hueOff val="-5413518"/>
              <a:satOff val="37689"/>
              <a:lumOff val="13333"/>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5873" tIns="276954" rIns="125873" bIns="276954" numCol="1" spcCol="1270" anchor="ctr" anchorCtr="0">
          <a:noAutofit/>
        </a:bodyPr>
        <a:lstStyle/>
        <a:p>
          <a:pPr marL="0" lvl="0" indent="0" algn="l" defTabSz="533400">
            <a:lnSpc>
              <a:spcPct val="90000"/>
            </a:lnSpc>
            <a:spcBef>
              <a:spcPct val="0"/>
            </a:spcBef>
            <a:spcAft>
              <a:spcPct val="35000"/>
            </a:spcAft>
            <a:buNone/>
          </a:pPr>
          <a:r>
            <a:rPr lang="en-US" sz="1200" kern="1200"/>
            <a:t>Data-Driven Insights: Employ advanced visualization techniques to highlight data trends, reveal patterns, and evaluate model accuracy, providing a clear and actionable understanding of the optimization process.</a:t>
          </a:r>
        </a:p>
      </dsp:txBody>
      <dsp:txXfrm>
        <a:off x="1621840" y="3469478"/>
        <a:ext cx="6487363" cy="1090368"/>
      </dsp:txXfrm>
    </dsp:sp>
    <dsp:sp modelId="{D0DCF7A9-7C9A-4D8B-9579-C143FF5983A4}">
      <dsp:nvSpPr>
        <dsp:cNvPr id="0" name=""/>
        <dsp:cNvSpPr/>
      </dsp:nvSpPr>
      <dsp:spPr>
        <a:xfrm>
          <a:off x="0" y="3469478"/>
          <a:ext cx="1621840" cy="1090368"/>
        </a:xfrm>
        <a:prstGeom prst="rect">
          <a:avLst/>
        </a:prstGeom>
        <a:solidFill>
          <a:schemeClr val="lt1">
            <a:hueOff val="0"/>
            <a:satOff val="0"/>
            <a:lumOff val="0"/>
            <a:alphaOff val="0"/>
          </a:schemeClr>
        </a:solidFill>
        <a:ln w="6350" cap="flat" cmpd="sng" algn="ctr">
          <a:solidFill>
            <a:schemeClr val="accent5">
              <a:hueOff val="-5413518"/>
              <a:satOff val="37689"/>
              <a:lumOff val="13333"/>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5822" tIns="107704" rIns="85822" bIns="107704" numCol="1" spcCol="1270" anchor="ctr" anchorCtr="0">
          <a:noAutofit/>
        </a:bodyPr>
        <a:lstStyle/>
        <a:p>
          <a:pPr marL="0" lvl="0" indent="0" algn="ctr" defTabSz="711200">
            <a:lnSpc>
              <a:spcPct val="90000"/>
            </a:lnSpc>
            <a:spcBef>
              <a:spcPct val="0"/>
            </a:spcBef>
            <a:spcAft>
              <a:spcPct val="35000"/>
            </a:spcAft>
            <a:buNone/>
          </a:pPr>
          <a:r>
            <a:rPr lang="en-US" sz="1600" kern="1200"/>
            <a:t>Employ</a:t>
          </a:r>
        </a:p>
      </dsp:txBody>
      <dsp:txXfrm>
        <a:off x="0" y="3469478"/>
        <a:ext cx="1621840" cy="10903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DEDD33-6F11-4010-A61A-E30BE981673B}">
      <dsp:nvSpPr>
        <dsp:cNvPr id="0" name=""/>
        <dsp:cNvSpPr/>
      </dsp:nvSpPr>
      <dsp:spPr>
        <a:xfrm>
          <a:off x="1232063" y="1565"/>
          <a:ext cx="4928252" cy="1604126"/>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622" tIns="407448" rIns="95622" bIns="407448" numCol="1" spcCol="1270" anchor="ctr" anchorCtr="0">
          <a:noAutofit/>
        </a:bodyPr>
        <a:lstStyle/>
        <a:p>
          <a:pPr marL="0" lvl="0" indent="0" algn="l" defTabSz="488950">
            <a:lnSpc>
              <a:spcPct val="90000"/>
            </a:lnSpc>
            <a:spcBef>
              <a:spcPct val="0"/>
            </a:spcBef>
            <a:spcAft>
              <a:spcPct val="35000"/>
            </a:spcAft>
            <a:buNone/>
          </a:pPr>
          <a:r>
            <a:rPr lang="en-US" sz="1100" kern="1200"/>
            <a:t>Financial data from Yahoo Finance sometimes includes missing or NaN values for certain dates or specific stock tickers. This can occur due to market holidays, incomplete data updates, or API limitations. For example, during weekends or public holidays, the stock market is closed, resulting in missing data points. </a:t>
          </a:r>
        </a:p>
      </dsp:txBody>
      <dsp:txXfrm>
        <a:off x="1232063" y="1565"/>
        <a:ext cx="4928252" cy="1604126"/>
      </dsp:txXfrm>
    </dsp:sp>
    <dsp:sp modelId="{D189DBC6-1BF1-42CE-8B79-47BD18525A61}">
      <dsp:nvSpPr>
        <dsp:cNvPr id="0" name=""/>
        <dsp:cNvSpPr/>
      </dsp:nvSpPr>
      <dsp:spPr>
        <a:xfrm>
          <a:off x="0" y="1565"/>
          <a:ext cx="1232063" cy="1604126"/>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5197" tIns="158452" rIns="65197" bIns="158452" numCol="1" spcCol="1270" anchor="ctr" anchorCtr="0">
          <a:noAutofit/>
        </a:bodyPr>
        <a:lstStyle/>
        <a:p>
          <a:pPr marL="0" lvl="0" indent="0" algn="ctr" defTabSz="622300">
            <a:lnSpc>
              <a:spcPct val="90000"/>
            </a:lnSpc>
            <a:spcBef>
              <a:spcPct val="0"/>
            </a:spcBef>
            <a:spcAft>
              <a:spcPct val="35000"/>
            </a:spcAft>
            <a:buNone/>
          </a:pPr>
          <a:r>
            <a:rPr lang="en-US" sz="1400" u="sng" kern="1200"/>
            <a:t>Data Gaps: </a:t>
          </a:r>
          <a:endParaRPr lang="en-US" sz="1400" kern="1200"/>
        </a:p>
      </dsp:txBody>
      <dsp:txXfrm>
        <a:off x="0" y="1565"/>
        <a:ext cx="1232063" cy="1604126"/>
      </dsp:txXfrm>
    </dsp:sp>
    <dsp:sp modelId="{7E015842-79DC-4088-84AC-79D9A7166A0C}">
      <dsp:nvSpPr>
        <dsp:cNvPr id="0" name=""/>
        <dsp:cNvSpPr/>
      </dsp:nvSpPr>
      <dsp:spPr>
        <a:xfrm>
          <a:off x="1232063" y="1701939"/>
          <a:ext cx="4928252" cy="1604126"/>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622" tIns="407448" rIns="95622" bIns="407448" numCol="1" spcCol="1270" anchor="ctr" anchorCtr="0">
          <a:noAutofit/>
        </a:bodyPr>
        <a:lstStyle/>
        <a:p>
          <a:pPr marL="0" lvl="0" indent="0" algn="l" defTabSz="488950">
            <a:lnSpc>
              <a:spcPct val="90000"/>
            </a:lnSpc>
            <a:spcBef>
              <a:spcPct val="0"/>
            </a:spcBef>
            <a:spcAft>
              <a:spcPct val="35000"/>
            </a:spcAft>
            <a:buNone/>
          </a:pPr>
          <a:r>
            <a:rPr lang="en-US" sz="1100" kern="1200"/>
            <a:t>Financial markets are highly volatile, making it challenging for the model to generalize. Sudden price spikes or drops caused by specific events or announcements introduce noise in the data.</a:t>
          </a:r>
        </a:p>
      </dsp:txBody>
      <dsp:txXfrm>
        <a:off x="1232063" y="1701939"/>
        <a:ext cx="4928252" cy="1604126"/>
      </dsp:txXfrm>
    </dsp:sp>
    <dsp:sp modelId="{798406F5-6459-4C7F-AC7D-02EB94FEE94C}">
      <dsp:nvSpPr>
        <dsp:cNvPr id="0" name=""/>
        <dsp:cNvSpPr/>
      </dsp:nvSpPr>
      <dsp:spPr>
        <a:xfrm>
          <a:off x="0" y="1701939"/>
          <a:ext cx="1232063" cy="1604126"/>
        </a:xfrm>
        <a:prstGeom prst="rect">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5197" tIns="158452" rIns="65197" bIns="158452" numCol="1" spcCol="1270" anchor="ctr" anchorCtr="0">
          <a:noAutofit/>
        </a:bodyPr>
        <a:lstStyle/>
        <a:p>
          <a:pPr marL="0" lvl="0" indent="0" algn="ctr" defTabSz="622300">
            <a:lnSpc>
              <a:spcPct val="90000"/>
            </a:lnSpc>
            <a:spcBef>
              <a:spcPct val="0"/>
            </a:spcBef>
            <a:spcAft>
              <a:spcPct val="35000"/>
            </a:spcAft>
            <a:buNone/>
          </a:pPr>
          <a:r>
            <a:rPr lang="en-US" sz="1400" u="sng" kern="1200"/>
            <a:t>High Market Volatility Problem: </a:t>
          </a:r>
          <a:endParaRPr lang="en-US" sz="1400" kern="1200"/>
        </a:p>
      </dsp:txBody>
      <dsp:txXfrm>
        <a:off x="0" y="1701939"/>
        <a:ext cx="1232063" cy="1604126"/>
      </dsp:txXfrm>
    </dsp:sp>
    <dsp:sp modelId="{13B73A68-4B40-4A73-BE04-1AF3AE698071}">
      <dsp:nvSpPr>
        <dsp:cNvPr id="0" name=""/>
        <dsp:cNvSpPr/>
      </dsp:nvSpPr>
      <dsp:spPr>
        <a:xfrm>
          <a:off x="1232063" y="3402313"/>
          <a:ext cx="4928252" cy="1604126"/>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622" tIns="407448" rIns="95622" bIns="407448" numCol="1" spcCol="1270" anchor="ctr" anchorCtr="0">
          <a:noAutofit/>
        </a:bodyPr>
        <a:lstStyle/>
        <a:p>
          <a:pPr marL="0" lvl="0" indent="0" algn="l" defTabSz="488950">
            <a:lnSpc>
              <a:spcPct val="90000"/>
            </a:lnSpc>
            <a:spcBef>
              <a:spcPct val="0"/>
            </a:spcBef>
            <a:spcAft>
              <a:spcPct val="35000"/>
            </a:spcAft>
            <a:buNone/>
          </a:pPr>
          <a:r>
            <a:rPr lang="en-US" sz="1100" kern="1200"/>
            <a:t>Due to the limited size of the dataset (e.g., daily prices for less than a year), the model risked overfitting, particularly with complex architectures like CNN-LSTM. Overfitting was evident when the model performed well on the training data but poorly on the test set.</a:t>
          </a:r>
        </a:p>
      </dsp:txBody>
      <dsp:txXfrm>
        <a:off x="1232063" y="3402313"/>
        <a:ext cx="4928252" cy="1604126"/>
      </dsp:txXfrm>
    </dsp:sp>
    <dsp:sp modelId="{CE7C91A6-7BD3-48C0-AA1A-4D16142714B8}">
      <dsp:nvSpPr>
        <dsp:cNvPr id="0" name=""/>
        <dsp:cNvSpPr/>
      </dsp:nvSpPr>
      <dsp:spPr>
        <a:xfrm>
          <a:off x="0" y="3402313"/>
          <a:ext cx="1232063" cy="1604126"/>
        </a:xfrm>
        <a:prstGeom prst="rect">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5197" tIns="158452" rIns="65197" bIns="158452" numCol="1" spcCol="1270" anchor="ctr" anchorCtr="0">
          <a:noAutofit/>
        </a:bodyPr>
        <a:lstStyle/>
        <a:p>
          <a:pPr marL="0" lvl="0" indent="0" algn="ctr" defTabSz="622300">
            <a:lnSpc>
              <a:spcPct val="90000"/>
            </a:lnSpc>
            <a:spcBef>
              <a:spcPct val="0"/>
            </a:spcBef>
            <a:spcAft>
              <a:spcPct val="35000"/>
            </a:spcAft>
            <a:buNone/>
          </a:pPr>
          <a:r>
            <a:rPr lang="en-US" sz="1400" u="sng" kern="1200"/>
            <a:t>Overfitting Problem: </a:t>
          </a:r>
          <a:endParaRPr lang="en-US" sz="1400" kern="1200"/>
        </a:p>
      </dsp:txBody>
      <dsp:txXfrm>
        <a:off x="0" y="3402313"/>
        <a:ext cx="1232063" cy="1604126"/>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1B9412-27D9-4D41-BA19-D38FE366AE1C}" type="datetimeFigureOut">
              <a:rPr lang="en-IN" smtClean="0"/>
              <a:t>10-12-2024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598CDE-B3CE-446B-A8D2-F3276156D563}" type="slidenum">
              <a:rPr lang="en-IN" smtClean="0"/>
              <a:t>‹#›</a:t>
            </a:fld>
            <a:endParaRPr lang="en-IN"/>
          </a:p>
        </p:txBody>
      </p:sp>
    </p:spTree>
    <p:extLst>
      <p:ext uri="{BB962C8B-B14F-4D97-AF65-F5344CB8AC3E}">
        <p14:creationId xmlns:p14="http://schemas.microsoft.com/office/powerpoint/2010/main" val="386218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8598CDE-B3CE-446B-A8D2-F3276156D563}" type="slidenum">
              <a:rPr lang="en-IN" smtClean="0"/>
              <a:t>3</a:t>
            </a:fld>
            <a:endParaRPr lang="en-IN"/>
          </a:p>
        </p:txBody>
      </p:sp>
    </p:spTree>
    <p:extLst>
      <p:ext uri="{BB962C8B-B14F-4D97-AF65-F5344CB8AC3E}">
        <p14:creationId xmlns:p14="http://schemas.microsoft.com/office/powerpoint/2010/main" val="3769436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A6A15-6E39-4FFA-B5DC-89EB633E6DC2}"/>
              </a:ext>
            </a:extLst>
          </p:cNvPr>
          <p:cNvSpPr>
            <a:spLocks noGrp="1"/>
          </p:cNvSpPr>
          <p:nvPr>
            <p:ph type="ctrTitle"/>
          </p:nvPr>
        </p:nvSpPr>
        <p:spPr>
          <a:xfrm>
            <a:off x="1638300" y="1371600"/>
            <a:ext cx="8127574" cy="2736443"/>
          </a:xfrm>
        </p:spPr>
        <p:txBody>
          <a:bodyPr anchor="b">
            <a:norm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9A169311-3201-45EC-B973-82EC27DA529A}"/>
              </a:ext>
            </a:extLst>
          </p:cNvPr>
          <p:cNvSpPr>
            <a:spLocks noGrp="1"/>
          </p:cNvSpPr>
          <p:nvPr>
            <p:ph type="subTitle" idx="1"/>
          </p:nvPr>
        </p:nvSpPr>
        <p:spPr>
          <a:xfrm>
            <a:off x="1638300" y="4299358"/>
            <a:ext cx="8127574" cy="1187042"/>
          </a:xfrm>
        </p:spPr>
        <p:txBody>
          <a:bodyPr>
            <a:normAutofit/>
          </a:bodyPr>
          <a:lstStyle>
            <a:lvl1pPr marL="0" indent="0" algn="l">
              <a:buNone/>
              <a:defRPr sz="1800" cap="all" spc="2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29AE4B9-EDEF-4A2C-B464-332C5C624F1D}"/>
              </a:ext>
            </a:extLst>
          </p:cNvPr>
          <p:cNvSpPr>
            <a:spLocks noGrp="1"/>
          </p:cNvSpPr>
          <p:nvPr>
            <p:ph type="dt" sz="half" idx="10"/>
          </p:nvPr>
        </p:nvSpPr>
        <p:spPr/>
        <p:txBody>
          <a:bodyPr/>
          <a:lstStyle/>
          <a:p>
            <a:fld id="{B6D41BCC-AD73-4203-A5A6-E62EB28B0FE6}" type="datetimeFigureOut">
              <a:rPr lang="en-US" smtClean="0"/>
              <a:t>12/10/2024</a:t>
            </a:fld>
            <a:endParaRPr lang="en-US"/>
          </a:p>
        </p:txBody>
      </p:sp>
      <p:sp>
        <p:nvSpPr>
          <p:cNvPr id="5" name="Footer Placeholder 4">
            <a:extLst>
              <a:ext uri="{FF2B5EF4-FFF2-40B4-BE49-F238E27FC236}">
                <a16:creationId xmlns:a16="http://schemas.microsoft.com/office/drawing/2014/main" id="{62B4C951-4861-4549-8E72-CEECA89E4D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E1401-5637-41BC-AC21-891056450A28}"/>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1843452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AD0E6-AD36-493C-9DC3-5ACC2059EC93}"/>
              </a:ext>
            </a:extLst>
          </p:cNvPr>
          <p:cNvSpPr>
            <a:spLocks noGrp="1"/>
          </p:cNvSpPr>
          <p:nvPr>
            <p:ph type="title"/>
          </p:nvPr>
        </p:nvSpPr>
        <p:spPr>
          <a:xfrm>
            <a:off x="1638299" y="685800"/>
            <a:ext cx="8915402" cy="1371600"/>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10B8558-FA83-4F6C-A6D1-2DF9D3F74BD6}"/>
              </a:ext>
            </a:extLst>
          </p:cNvPr>
          <p:cNvSpPr>
            <a:spLocks noGrp="1"/>
          </p:cNvSpPr>
          <p:nvPr>
            <p:ph type="body" orient="vert" idx="1"/>
          </p:nvPr>
        </p:nvSpPr>
        <p:spPr>
          <a:xfrm>
            <a:off x="1638299" y="2057399"/>
            <a:ext cx="8915401" cy="41148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6DE619-0CC6-4480-ABDE-277D36BDFCBB}"/>
              </a:ext>
            </a:extLst>
          </p:cNvPr>
          <p:cNvSpPr>
            <a:spLocks noGrp="1"/>
          </p:cNvSpPr>
          <p:nvPr>
            <p:ph type="dt" sz="half" idx="10"/>
          </p:nvPr>
        </p:nvSpPr>
        <p:spPr/>
        <p:txBody>
          <a:bodyPr/>
          <a:lstStyle/>
          <a:p>
            <a:fld id="{B6D41BCC-AD73-4203-A5A6-E62EB28B0FE6}" type="datetimeFigureOut">
              <a:rPr lang="en-US" smtClean="0"/>
              <a:t>12/10/2024</a:t>
            </a:fld>
            <a:endParaRPr lang="en-US"/>
          </a:p>
        </p:txBody>
      </p:sp>
      <p:sp>
        <p:nvSpPr>
          <p:cNvPr id="5" name="Footer Placeholder 4">
            <a:extLst>
              <a:ext uri="{FF2B5EF4-FFF2-40B4-BE49-F238E27FC236}">
                <a16:creationId xmlns:a16="http://schemas.microsoft.com/office/drawing/2014/main" id="{140791E6-BE35-4ECA-8AD1-E8EC09B856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F94606-B928-42D6-85CC-9576F60E3B5C}"/>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1552459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F18D8A-5002-491C-922A-E9624E2DBD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5882C6-2BE9-4E25-B8BB-A2346A2B0B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7BEFF9-B3BC-4C07-BF6C-2E3C91B54B78}"/>
              </a:ext>
            </a:extLst>
          </p:cNvPr>
          <p:cNvSpPr>
            <a:spLocks noGrp="1"/>
          </p:cNvSpPr>
          <p:nvPr>
            <p:ph type="dt" sz="half" idx="10"/>
          </p:nvPr>
        </p:nvSpPr>
        <p:spPr/>
        <p:txBody>
          <a:bodyPr/>
          <a:lstStyle/>
          <a:p>
            <a:fld id="{B6D41BCC-AD73-4203-A5A6-E62EB28B0FE6}" type="datetimeFigureOut">
              <a:rPr lang="en-US" smtClean="0"/>
              <a:t>12/10/2024</a:t>
            </a:fld>
            <a:endParaRPr lang="en-US"/>
          </a:p>
        </p:txBody>
      </p:sp>
      <p:sp>
        <p:nvSpPr>
          <p:cNvPr id="5" name="Footer Placeholder 4">
            <a:extLst>
              <a:ext uri="{FF2B5EF4-FFF2-40B4-BE49-F238E27FC236}">
                <a16:creationId xmlns:a16="http://schemas.microsoft.com/office/drawing/2014/main" id="{CE0F4CF6-CDF1-4AFD-8319-71FD4FED4F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1A026-57F4-47F7-B4F0-E0D48E01268E}"/>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1259328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B3747-9ADB-4FCC-89CE-6E84D13475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AEC9C6-5D7D-4249-8820-D4C99D0AE825}"/>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21F35F7-46A1-40A9-ACD7-C4923992674A}"/>
              </a:ext>
            </a:extLst>
          </p:cNvPr>
          <p:cNvSpPr>
            <a:spLocks noGrp="1"/>
          </p:cNvSpPr>
          <p:nvPr>
            <p:ph type="dt" sz="half" idx="10"/>
          </p:nvPr>
        </p:nvSpPr>
        <p:spPr/>
        <p:txBody>
          <a:bodyPr/>
          <a:lstStyle/>
          <a:p>
            <a:fld id="{B6D41BCC-AD73-4203-A5A6-E62EB28B0FE6}" type="datetimeFigureOut">
              <a:rPr lang="en-US" smtClean="0"/>
              <a:t>12/10/2024</a:t>
            </a:fld>
            <a:endParaRPr lang="en-US"/>
          </a:p>
        </p:txBody>
      </p:sp>
      <p:sp>
        <p:nvSpPr>
          <p:cNvPr id="5" name="Footer Placeholder 4">
            <a:extLst>
              <a:ext uri="{FF2B5EF4-FFF2-40B4-BE49-F238E27FC236}">
                <a16:creationId xmlns:a16="http://schemas.microsoft.com/office/drawing/2014/main" id="{FA345637-B780-4999-A87D-0039BC5A94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D9777F-E471-4CC5-B27B-137CB061E28E}"/>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2615837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DCB1D-064E-46DE-B533-7CDA331EEB61}"/>
              </a:ext>
            </a:extLst>
          </p:cNvPr>
          <p:cNvSpPr>
            <a:spLocks noGrp="1"/>
          </p:cNvSpPr>
          <p:nvPr>
            <p:ph type="title"/>
          </p:nvPr>
        </p:nvSpPr>
        <p:spPr>
          <a:xfrm>
            <a:off x="1638300" y="2748406"/>
            <a:ext cx="8115300" cy="2737994"/>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5FD222C0-D002-4A94-BAFF-FD1A1CCA64CE}"/>
              </a:ext>
            </a:extLst>
          </p:cNvPr>
          <p:cNvSpPr>
            <a:spLocks noGrp="1"/>
          </p:cNvSpPr>
          <p:nvPr>
            <p:ph type="body" idx="1"/>
          </p:nvPr>
        </p:nvSpPr>
        <p:spPr>
          <a:xfrm>
            <a:off x="1638300" y="1371600"/>
            <a:ext cx="8115300" cy="1333272"/>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353E7D7E-EC9F-4AA5-A559-EF556C6AD5EE}"/>
              </a:ext>
            </a:extLst>
          </p:cNvPr>
          <p:cNvSpPr>
            <a:spLocks noGrp="1"/>
          </p:cNvSpPr>
          <p:nvPr>
            <p:ph type="dt" sz="half" idx="10"/>
          </p:nvPr>
        </p:nvSpPr>
        <p:spPr/>
        <p:txBody>
          <a:bodyPr/>
          <a:lstStyle/>
          <a:p>
            <a:fld id="{B6D41BCC-AD73-4203-A5A6-E62EB28B0FE6}" type="datetimeFigureOut">
              <a:rPr lang="en-US" smtClean="0"/>
              <a:t>12/10/2024</a:t>
            </a:fld>
            <a:endParaRPr lang="en-US"/>
          </a:p>
        </p:txBody>
      </p:sp>
      <p:sp>
        <p:nvSpPr>
          <p:cNvPr id="5" name="Footer Placeholder 4">
            <a:extLst>
              <a:ext uri="{FF2B5EF4-FFF2-40B4-BE49-F238E27FC236}">
                <a16:creationId xmlns:a16="http://schemas.microsoft.com/office/drawing/2014/main" id="{2677A8EE-88C1-400C-A23F-656DC76B95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C245A4-F9C6-44E9-929F-78C657C8B651}"/>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2888004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DF34F-B65E-4FA0-87E8-8890F482B383}"/>
              </a:ext>
            </a:extLst>
          </p:cNvPr>
          <p:cNvSpPr>
            <a:spLocks noGrp="1"/>
          </p:cNvSpPr>
          <p:nvPr>
            <p:ph type="title"/>
          </p:nvPr>
        </p:nvSpPr>
        <p:spPr>
          <a:xfrm>
            <a:off x="1638299" y="685800"/>
            <a:ext cx="9382348" cy="137160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D625A67-10CA-4531-93E1-39892C087E0B}"/>
              </a:ext>
            </a:extLst>
          </p:cNvPr>
          <p:cNvSpPr>
            <a:spLocks noGrp="1"/>
          </p:cNvSpPr>
          <p:nvPr>
            <p:ph sz="half" idx="1"/>
          </p:nvPr>
        </p:nvSpPr>
        <p:spPr>
          <a:xfrm>
            <a:off x="1638297" y="2057400"/>
            <a:ext cx="4553103" cy="41250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A622BE36-0CAF-4D92-9AC2-9249276B96F2}"/>
              </a:ext>
            </a:extLst>
          </p:cNvPr>
          <p:cNvSpPr>
            <a:spLocks noGrp="1"/>
          </p:cNvSpPr>
          <p:nvPr>
            <p:ph sz="half" idx="2"/>
          </p:nvPr>
        </p:nvSpPr>
        <p:spPr>
          <a:xfrm>
            <a:off x="6477000" y="2057400"/>
            <a:ext cx="4543647" cy="4125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C36479-3B04-43BD-9B59-DBF6CA2BF814}"/>
              </a:ext>
            </a:extLst>
          </p:cNvPr>
          <p:cNvSpPr>
            <a:spLocks noGrp="1"/>
          </p:cNvSpPr>
          <p:nvPr>
            <p:ph type="dt" sz="half" idx="10"/>
          </p:nvPr>
        </p:nvSpPr>
        <p:spPr/>
        <p:txBody>
          <a:bodyPr/>
          <a:lstStyle/>
          <a:p>
            <a:fld id="{B6D41BCC-AD73-4203-A5A6-E62EB28B0FE6}" type="datetimeFigureOut">
              <a:rPr lang="en-US" smtClean="0"/>
              <a:t>12/10/2024</a:t>
            </a:fld>
            <a:endParaRPr lang="en-US"/>
          </a:p>
        </p:txBody>
      </p:sp>
      <p:sp>
        <p:nvSpPr>
          <p:cNvPr id="6" name="Footer Placeholder 5">
            <a:extLst>
              <a:ext uri="{FF2B5EF4-FFF2-40B4-BE49-F238E27FC236}">
                <a16:creationId xmlns:a16="http://schemas.microsoft.com/office/drawing/2014/main" id="{0CFD4449-57DB-41D2-B49E-694E7C13FA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60CC2C-E50B-47D2-B62F-D5C4C9CDA7E8}"/>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2711293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8530B-D0F2-4FC4-A10F-1E54EF82C877}"/>
              </a:ext>
            </a:extLst>
          </p:cNvPr>
          <p:cNvSpPr>
            <a:spLocks noGrp="1"/>
          </p:cNvSpPr>
          <p:nvPr>
            <p:ph type="title"/>
          </p:nvPr>
        </p:nvSpPr>
        <p:spPr>
          <a:xfrm>
            <a:off x="1638300" y="755118"/>
            <a:ext cx="9378304" cy="122276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1868865C-9D06-4FA3-BA3D-7187BB41B576}"/>
              </a:ext>
            </a:extLst>
          </p:cNvPr>
          <p:cNvSpPr>
            <a:spLocks noGrp="1"/>
          </p:cNvSpPr>
          <p:nvPr>
            <p:ph type="body" idx="1"/>
          </p:nvPr>
        </p:nvSpPr>
        <p:spPr>
          <a:xfrm>
            <a:off x="1638300" y="2034147"/>
            <a:ext cx="4529391" cy="681591"/>
          </a:xfrm>
        </p:spPr>
        <p:txBody>
          <a:bodyPr anchor="b">
            <a:normAutofit/>
          </a:bodyPr>
          <a:lstStyle>
            <a:lvl1pPr marL="0" indent="0">
              <a:buNone/>
              <a:defRPr sz="1800" b="1" cap="all" spc="2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3F656570-8F97-4B7E-A805-96925AC4781F}"/>
              </a:ext>
            </a:extLst>
          </p:cNvPr>
          <p:cNvSpPr>
            <a:spLocks noGrp="1"/>
          </p:cNvSpPr>
          <p:nvPr>
            <p:ph sz="half" idx="2"/>
          </p:nvPr>
        </p:nvSpPr>
        <p:spPr>
          <a:xfrm>
            <a:off x="1638300" y="2748405"/>
            <a:ext cx="4529391" cy="34412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057EF54-F63F-4730-99EE-0E472578F512}"/>
              </a:ext>
            </a:extLst>
          </p:cNvPr>
          <p:cNvSpPr>
            <a:spLocks noGrp="1"/>
          </p:cNvSpPr>
          <p:nvPr>
            <p:ph type="body" sz="quarter" idx="3"/>
          </p:nvPr>
        </p:nvSpPr>
        <p:spPr>
          <a:xfrm>
            <a:off x="6487213" y="2034147"/>
            <a:ext cx="4529391" cy="681591"/>
          </a:xfrm>
        </p:spPr>
        <p:txBody>
          <a:bodyPr anchor="b">
            <a:normAutofit/>
          </a:bodyPr>
          <a:lstStyle>
            <a:lvl1pPr marL="0" indent="0">
              <a:buNone/>
              <a:defRPr sz="1800" b="1" cap="all" spc="2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5908453E-B012-4889-9F49-E1351532ADF2}"/>
              </a:ext>
            </a:extLst>
          </p:cNvPr>
          <p:cNvSpPr>
            <a:spLocks noGrp="1"/>
          </p:cNvSpPr>
          <p:nvPr>
            <p:ph sz="quarter" idx="4"/>
          </p:nvPr>
        </p:nvSpPr>
        <p:spPr>
          <a:xfrm>
            <a:off x="6487213" y="2748405"/>
            <a:ext cx="4529391" cy="34412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E89FC47A-8514-4C98-B1BE-FF6CC666C580}"/>
              </a:ext>
            </a:extLst>
          </p:cNvPr>
          <p:cNvSpPr>
            <a:spLocks noGrp="1"/>
          </p:cNvSpPr>
          <p:nvPr>
            <p:ph type="dt" sz="half" idx="10"/>
          </p:nvPr>
        </p:nvSpPr>
        <p:spPr/>
        <p:txBody>
          <a:bodyPr/>
          <a:lstStyle/>
          <a:p>
            <a:fld id="{B6D41BCC-AD73-4203-A5A6-E62EB28B0FE6}" type="datetimeFigureOut">
              <a:rPr lang="en-US" smtClean="0"/>
              <a:t>12/10/2024</a:t>
            </a:fld>
            <a:endParaRPr lang="en-US"/>
          </a:p>
        </p:txBody>
      </p:sp>
      <p:sp>
        <p:nvSpPr>
          <p:cNvPr id="8" name="Footer Placeholder 7">
            <a:extLst>
              <a:ext uri="{FF2B5EF4-FFF2-40B4-BE49-F238E27FC236}">
                <a16:creationId xmlns:a16="http://schemas.microsoft.com/office/drawing/2014/main" id="{CED4301A-D375-4163-9488-27A9CDC6FD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ED6105-4A37-4D4B-9BE8-715FB732C924}"/>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20918440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3007F-6649-4D23-8869-C1CC29D009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8B85A1-41F9-4BC1-9C40-3E5D5C0425BF}"/>
              </a:ext>
            </a:extLst>
          </p:cNvPr>
          <p:cNvSpPr>
            <a:spLocks noGrp="1"/>
          </p:cNvSpPr>
          <p:nvPr>
            <p:ph type="dt" sz="half" idx="10"/>
          </p:nvPr>
        </p:nvSpPr>
        <p:spPr/>
        <p:txBody>
          <a:bodyPr/>
          <a:lstStyle/>
          <a:p>
            <a:fld id="{B6D41BCC-AD73-4203-A5A6-E62EB28B0FE6}" type="datetimeFigureOut">
              <a:rPr lang="en-US" smtClean="0"/>
              <a:t>12/10/2024</a:t>
            </a:fld>
            <a:endParaRPr lang="en-US"/>
          </a:p>
        </p:txBody>
      </p:sp>
      <p:sp>
        <p:nvSpPr>
          <p:cNvPr id="4" name="Footer Placeholder 3">
            <a:extLst>
              <a:ext uri="{FF2B5EF4-FFF2-40B4-BE49-F238E27FC236}">
                <a16:creationId xmlns:a16="http://schemas.microsoft.com/office/drawing/2014/main" id="{97B23774-EAA9-47ED-87EF-EE2B29A2580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526550-DD4D-45E2-8916-8314C5D0680D}"/>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418133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35FACD-1A4D-49F3-8EA8-21B5C1A6A258}"/>
              </a:ext>
            </a:extLst>
          </p:cNvPr>
          <p:cNvSpPr>
            <a:spLocks noGrp="1"/>
          </p:cNvSpPr>
          <p:nvPr>
            <p:ph type="dt" sz="half" idx="10"/>
          </p:nvPr>
        </p:nvSpPr>
        <p:spPr/>
        <p:txBody>
          <a:bodyPr/>
          <a:lstStyle/>
          <a:p>
            <a:fld id="{B6D41BCC-AD73-4203-A5A6-E62EB28B0FE6}" type="datetimeFigureOut">
              <a:rPr lang="en-US" smtClean="0"/>
              <a:t>12/10/2024</a:t>
            </a:fld>
            <a:endParaRPr lang="en-US"/>
          </a:p>
        </p:txBody>
      </p:sp>
      <p:sp>
        <p:nvSpPr>
          <p:cNvPr id="3" name="Footer Placeholder 2">
            <a:extLst>
              <a:ext uri="{FF2B5EF4-FFF2-40B4-BE49-F238E27FC236}">
                <a16:creationId xmlns:a16="http://schemas.microsoft.com/office/drawing/2014/main" id="{C4FFD9DD-0E4E-4C36-AF85-B3EAD7FE613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E6F4C8-14FA-4405-85EE-ABF53FB0377C}"/>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11247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E7C28-5DEE-493D-ABAD-38E4F2D75924}"/>
              </a:ext>
            </a:extLst>
          </p:cNvPr>
          <p:cNvSpPr>
            <a:spLocks noGrp="1"/>
          </p:cNvSpPr>
          <p:nvPr>
            <p:ph type="title"/>
          </p:nvPr>
        </p:nvSpPr>
        <p:spPr>
          <a:xfrm>
            <a:off x="1225621" y="1085481"/>
            <a:ext cx="3651180" cy="1657719"/>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1A5E79C5-E567-4F12-96B8-8BBEAE3D8B9F}"/>
              </a:ext>
            </a:extLst>
          </p:cNvPr>
          <p:cNvSpPr>
            <a:spLocks noGrp="1"/>
          </p:cNvSpPr>
          <p:nvPr>
            <p:ph idx="1"/>
          </p:nvPr>
        </p:nvSpPr>
        <p:spPr>
          <a:xfrm>
            <a:off x="5676900" y="1132676"/>
            <a:ext cx="5289480" cy="4728374"/>
          </a:xfrm>
        </p:spPr>
        <p:txBody>
          <a:bodyPr/>
          <a:lstStyle>
            <a:lvl1pPr>
              <a:lnSpc>
                <a:spcPct val="110000"/>
              </a:lnSpc>
              <a:defRPr sz="3200"/>
            </a:lvl1pPr>
            <a:lvl2pPr>
              <a:lnSpc>
                <a:spcPct val="110000"/>
              </a:lnSpc>
              <a:defRPr sz="2800"/>
            </a:lvl2pPr>
            <a:lvl3pPr>
              <a:lnSpc>
                <a:spcPct val="110000"/>
              </a:lnSpc>
              <a:defRPr sz="2400"/>
            </a:lvl3pPr>
            <a:lvl4pPr>
              <a:lnSpc>
                <a:spcPct val="110000"/>
              </a:lnSpc>
              <a:defRPr sz="2000"/>
            </a:lvl4pPr>
            <a:lvl5pPr>
              <a:lnSpc>
                <a:spcPct val="110000"/>
              </a:lnSpc>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733DF7F-0B5C-40CE-A65F-779FA7EFBF1C}"/>
              </a:ext>
            </a:extLst>
          </p:cNvPr>
          <p:cNvSpPr>
            <a:spLocks noGrp="1"/>
          </p:cNvSpPr>
          <p:nvPr>
            <p:ph type="body" sz="half" idx="2"/>
          </p:nvPr>
        </p:nvSpPr>
        <p:spPr>
          <a:xfrm>
            <a:off x="1225621" y="2748406"/>
            <a:ext cx="3651180" cy="3112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4022248C-1826-4833-9592-383B5873AECA}"/>
              </a:ext>
            </a:extLst>
          </p:cNvPr>
          <p:cNvSpPr>
            <a:spLocks noGrp="1"/>
          </p:cNvSpPr>
          <p:nvPr>
            <p:ph type="dt" sz="half" idx="10"/>
          </p:nvPr>
        </p:nvSpPr>
        <p:spPr/>
        <p:txBody>
          <a:bodyPr/>
          <a:lstStyle/>
          <a:p>
            <a:fld id="{B6D41BCC-AD73-4203-A5A6-E62EB28B0FE6}" type="datetimeFigureOut">
              <a:rPr lang="en-US" smtClean="0"/>
              <a:t>12/10/2024</a:t>
            </a:fld>
            <a:endParaRPr lang="en-US"/>
          </a:p>
        </p:txBody>
      </p:sp>
      <p:sp>
        <p:nvSpPr>
          <p:cNvPr id="6" name="Footer Placeholder 5">
            <a:extLst>
              <a:ext uri="{FF2B5EF4-FFF2-40B4-BE49-F238E27FC236}">
                <a16:creationId xmlns:a16="http://schemas.microsoft.com/office/drawing/2014/main" id="{E80219DC-2646-42AD-897A-EB765DCBEF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F238D7-4EEA-475B-B1CA-C44B89BEA304}"/>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42018211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D65BE-C907-4660-A586-71C6A1D101EC}"/>
              </a:ext>
            </a:extLst>
          </p:cNvPr>
          <p:cNvSpPr>
            <a:spLocks noGrp="1"/>
          </p:cNvSpPr>
          <p:nvPr>
            <p:ph type="title"/>
          </p:nvPr>
        </p:nvSpPr>
        <p:spPr>
          <a:xfrm>
            <a:off x="1219200" y="1085481"/>
            <a:ext cx="3657600" cy="1657719"/>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A044C8A9-67DF-419C-B2FC-3A879CCEF393}"/>
              </a:ext>
            </a:extLst>
          </p:cNvPr>
          <p:cNvSpPr>
            <a:spLocks noGrp="1"/>
          </p:cNvSpPr>
          <p:nvPr>
            <p:ph type="pic" idx="1"/>
          </p:nvPr>
        </p:nvSpPr>
        <p:spPr>
          <a:xfrm>
            <a:off x="5676900" y="1061885"/>
            <a:ext cx="5331069" cy="477556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EDA94A1-3058-402A-9C3F-2F210D91D990}"/>
              </a:ext>
            </a:extLst>
          </p:cNvPr>
          <p:cNvSpPr>
            <a:spLocks noGrp="1"/>
          </p:cNvSpPr>
          <p:nvPr>
            <p:ph type="body" sz="half" idx="2"/>
          </p:nvPr>
        </p:nvSpPr>
        <p:spPr>
          <a:xfrm>
            <a:off x="1219200" y="2748406"/>
            <a:ext cx="3657600" cy="3112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BC3CA50-C8D8-4F83-B2F6-BCE825866405}"/>
              </a:ext>
            </a:extLst>
          </p:cNvPr>
          <p:cNvSpPr>
            <a:spLocks noGrp="1"/>
          </p:cNvSpPr>
          <p:nvPr>
            <p:ph type="dt" sz="half" idx="10"/>
          </p:nvPr>
        </p:nvSpPr>
        <p:spPr/>
        <p:txBody>
          <a:bodyPr/>
          <a:lstStyle/>
          <a:p>
            <a:fld id="{B6D41BCC-AD73-4203-A5A6-E62EB28B0FE6}" type="datetimeFigureOut">
              <a:rPr lang="en-US" smtClean="0"/>
              <a:t>12/10/2024</a:t>
            </a:fld>
            <a:endParaRPr lang="en-US"/>
          </a:p>
        </p:txBody>
      </p:sp>
      <p:sp>
        <p:nvSpPr>
          <p:cNvPr id="6" name="Footer Placeholder 5">
            <a:extLst>
              <a:ext uri="{FF2B5EF4-FFF2-40B4-BE49-F238E27FC236}">
                <a16:creationId xmlns:a16="http://schemas.microsoft.com/office/drawing/2014/main" id="{057E5BE3-7B02-4281-BD90-C1FAAF6368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FE256D-ACD5-438F-BA6F-605E5260E2E6}"/>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963820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31A689-589E-4A73-9313-EF44F7E4E6BA}"/>
              </a:ext>
            </a:extLst>
          </p:cNvPr>
          <p:cNvSpPr>
            <a:spLocks noGrp="1"/>
          </p:cNvSpPr>
          <p:nvPr>
            <p:ph type="title"/>
          </p:nvPr>
        </p:nvSpPr>
        <p:spPr>
          <a:xfrm>
            <a:off x="1638299" y="685800"/>
            <a:ext cx="8915402" cy="13716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B2B11B8-9E77-4144-B9C1-FD164D9A11A6}"/>
              </a:ext>
            </a:extLst>
          </p:cNvPr>
          <p:cNvSpPr>
            <a:spLocks noGrp="1"/>
          </p:cNvSpPr>
          <p:nvPr>
            <p:ph type="body" idx="1"/>
          </p:nvPr>
        </p:nvSpPr>
        <p:spPr>
          <a:xfrm>
            <a:off x="1638300" y="2057400"/>
            <a:ext cx="8915402" cy="413725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D06E4CC-CF79-4C8D-9E5F-1BB517435A6F}"/>
              </a:ext>
            </a:extLst>
          </p:cNvPr>
          <p:cNvSpPr>
            <a:spLocks noGrp="1"/>
          </p:cNvSpPr>
          <p:nvPr>
            <p:ph type="dt" sz="half" idx="2"/>
          </p:nvPr>
        </p:nvSpPr>
        <p:spPr>
          <a:xfrm rot="5400000">
            <a:off x="-1001475" y="1517536"/>
            <a:ext cx="2801123" cy="365125"/>
          </a:xfrm>
          <a:prstGeom prst="rect">
            <a:avLst/>
          </a:prstGeom>
        </p:spPr>
        <p:txBody>
          <a:bodyPr vert="horz" lIns="91440" tIns="45720" rIns="91440" bIns="45720" rtlCol="0" anchor="ctr"/>
          <a:lstStyle>
            <a:lvl1pPr algn="l">
              <a:defRPr sz="800" cap="all" spc="100" baseline="0">
                <a:solidFill>
                  <a:schemeClr val="tx1"/>
                </a:solidFill>
              </a:defRPr>
            </a:lvl1pPr>
          </a:lstStyle>
          <a:p>
            <a:fld id="{B6D41BCC-AD73-4203-A5A6-E62EB28B0FE6}" type="datetimeFigureOut">
              <a:rPr lang="en-US" smtClean="0"/>
              <a:pPr/>
              <a:t>12/10/2024</a:t>
            </a:fld>
            <a:endParaRPr lang="en-US"/>
          </a:p>
        </p:txBody>
      </p:sp>
      <p:sp>
        <p:nvSpPr>
          <p:cNvPr id="5" name="Footer Placeholder 4">
            <a:extLst>
              <a:ext uri="{FF2B5EF4-FFF2-40B4-BE49-F238E27FC236}">
                <a16:creationId xmlns:a16="http://schemas.microsoft.com/office/drawing/2014/main" id="{E3D79449-05F6-4BC7-95DF-F04E1F161498}"/>
              </a:ext>
            </a:extLst>
          </p:cNvPr>
          <p:cNvSpPr>
            <a:spLocks noGrp="1"/>
          </p:cNvSpPr>
          <p:nvPr>
            <p:ph type="ftr" sz="quarter" idx="3"/>
          </p:nvPr>
        </p:nvSpPr>
        <p:spPr>
          <a:xfrm rot="5400000">
            <a:off x="10118764" y="4237870"/>
            <a:ext cx="3344053" cy="365125"/>
          </a:xfrm>
          <a:prstGeom prst="rect">
            <a:avLst/>
          </a:prstGeom>
        </p:spPr>
        <p:txBody>
          <a:bodyPr vert="horz" lIns="91440" tIns="45720" rIns="91440" bIns="45720" rtlCol="0" anchor="ctr"/>
          <a:lstStyle>
            <a:lvl1pPr algn="r">
              <a:defRPr sz="800" cap="all" spc="1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E9317FE5-2D1F-4ECC-9460-08145C3BB933}"/>
              </a:ext>
            </a:extLst>
          </p:cNvPr>
          <p:cNvSpPr>
            <a:spLocks noGrp="1"/>
          </p:cNvSpPr>
          <p:nvPr>
            <p:ph type="sldNum" sz="quarter" idx="4"/>
          </p:nvPr>
        </p:nvSpPr>
        <p:spPr>
          <a:xfrm>
            <a:off x="11228877" y="6319138"/>
            <a:ext cx="710647" cy="365125"/>
          </a:xfrm>
          <a:prstGeom prst="rect">
            <a:avLst/>
          </a:prstGeom>
        </p:spPr>
        <p:txBody>
          <a:bodyPr vert="horz" lIns="91440" tIns="45720" rIns="91440" bIns="45720" rtlCol="0" anchor="ctr"/>
          <a:lstStyle>
            <a:lvl1pPr algn="r">
              <a:defRPr sz="800" cap="all" spc="100" baseline="0">
                <a:solidFill>
                  <a:schemeClr val="tx1"/>
                </a:solidFill>
              </a:defRPr>
            </a:lvl1pPr>
          </a:lstStyle>
          <a:p>
            <a:fld id="{D637F8FC-4B86-4690-8888-22AB2F781BEF}" type="slidenum">
              <a:rPr lang="en-US" smtClean="0"/>
              <a:pPr/>
              <a:t>‹#›</a:t>
            </a:fld>
            <a:endParaRPr lang="en-US"/>
          </a:p>
        </p:txBody>
      </p:sp>
    </p:spTree>
    <p:extLst>
      <p:ext uri="{BB962C8B-B14F-4D97-AF65-F5344CB8AC3E}">
        <p14:creationId xmlns:p14="http://schemas.microsoft.com/office/powerpoint/2010/main" val="248165293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BE229233-9672-4675-99B7-6CBCEF1CD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C5FF010-B53C-46BE-BEEF-AF926A00F6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26014" y="2057400"/>
            <a:ext cx="3650786" cy="2743201"/>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gital business graph and charts">
            <a:extLst>
              <a:ext uri="{FF2B5EF4-FFF2-40B4-BE49-F238E27FC236}">
                <a16:creationId xmlns:a16="http://schemas.microsoft.com/office/drawing/2014/main" id="{DC2CA27D-EB28-A6D3-260E-1D65D01B3AD6}"/>
              </a:ext>
            </a:extLst>
          </p:cNvPr>
          <p:cNvPicPr>
            <a:picLocks noChangeAspect="1"/>
          </p:cNvPicPr>
          <p:nvPr/>
        </p:nvPicPr>
        <p:blipFill>
          <a:blip r:embed="rId2"/>
          <a:srcRect l="30308" r="18759" b="1"/>
          <a:stretch/>
        </p:blipFill>
        <p:spPr>
          <a:xfrm>
            <a:off x="4876800" y="2628"/>
            <a:ext cx="7315200" cy="6858001"/>
          </a:xfrm>
          <a:prstGeom prst="rect">
            <a:avLst/>
          </a:prstGeom>
        </p:spPr>
      </p:pic>
      <p:sp>
        <p:nvSpPr>
          <p:cNvPr id="26" name="Rectangle 25">
            <a:extLst>
              <a:ext uri="{FF2B5EF4-FFF2-40B4-BE49-F238E27FC236}">
                <a16:creationId xmlns:a16="http://schemas.microsoft.com/office/drawing/2014/main" id="{8509AD9C-1F43-4138-A72B-8CA988EDD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0" y="2057400"/>
            <a:ext cx="3238500" cy="2743201"/>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E4A0B2-1950-2C06-E52A-1F40EEC550CF}"/>
              </a:ext>
            </a:extLst>
          </p:cNvPr>
          <p:cNvSpPr>
            <a:spLocks noGrp="1"/>
          </p:cNvSpPr>
          <p:nvPr>
            <p:ph type="ctrTitle"/>
          </p:nvPr>
        </p:nvSpPr>
        <p:spPr>
          <a:xfrm>
            <a:off x="1638104" y="2502489"/>
            <a:ext cx="3020049" cy="1853023"/>
          </a:xfrm>
        </p:spPr>
        <p:txBody>
          <a:bodyPr anchor="ctr">
            <a:normAutofit/>
          </a:bodyPr>
          <a:lstStyle/>
          <a:p>
            <a:r>
              <a:rPr lang="en-US" sz="3200" dirty="0"/>
              <a:t>Portfolio Optimization</a:t>
            </a:r>
            <a:endParaRPr lang="en-IN" sz="3200" dirty="0"/>
          </a:p>
        </p:txBody>
      </p:sp>
      <p:sp>
        <p:nvSpPr>
          <p:cNvPr id="3" name="Subtitle 2">
            <a:extLst>
              <a:ext uri="{FF2B5EF4-FFF2-40B4-BE49-F238E27FC236}">
                <a16:creationId xmlns:a16="http://schemas.microsoft.com/office/drawing/2014/main" id="{1FE96176-DB2A-8FA3-FEF0-0282FDFE8749}"/>
              </a:ext>
            </a:extLst>
          </p:cNvPr>
          <p:cNvSpPr>
            <a:spLocks noGrp="1"/>
          </p:cNvSpPr>
          <p:nvPr>
            <p:ph type="subTitle" idx="1"/>
          </p:nvPr>
        </p:nvSpPr>
        <p:spPr>
          <a:xfrm>
            <a:off x="4876800" y="2502489"/>
            <a:ext cx="2289028" cy="1792675"/>
          </a:xfrm>
        </p:spPr>
        <p:txBody>
          <a:bodyPr anchor="ctr">
            <a:normAutofit/>
          </a:bodyPr>
          <a:lstStyle/>
          <a:p>
            <a:r>
              <a:rPr lang="en-US" sz="1600" u="sng" dirty="0"/>
              <a:t>Using Deep Learning Techniques.</a:t>
            </a:r>
            <a:endParaRPr lang="en-IN" sz="1600" u="sng" dirty="0"/>
          </a:p>
        </p:txBody>
      </p:sp>
      <p:sp>
        <p:nvSpPr>
          <p:cNvPr id="5" name="Rectangle: Rounded Corners 4">
            <a:extLst>
              <a:ext uri="{FF2B5EF4-FFF2-40B4-BE49-F238E27FC236}">
                <a16:creationId xmlns:a16="http://schemas.microsoft.com/office/drawing/2014/main" id="{FE04FBF4-D9A8-0861-201B-53DFBCA3C36A}"/>
              </a:ext>
            </a:extLst>
          </p:cNvPr>
          <p:cNvSpPr/>
          <p:nvPr/>
        </p:nvSpPr>
        <p:spPr>
          <a:xfrm>
            <a:off x="9312166" y="5129048"/>
            <a:ext cx="2743200" cy="154502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33E881AF-6621-3813-2D66-9A182DD55E88}"/>
              </a:ext>
            </a:extLst>
          </p:cNvPr>
          <p:cNvSpPr txBox="1"/>
          <p:nvPr/>
        </p:nvSpPr>
        <p:spPr>
          <a:xfrm>
            <a:off x="9405257" y="5275385"/>
            <a:ext cx="2562330" cy="1384995"/>
          </a:xfrm>
          <a:prstGeom prst="rect">
            <a:avLst/>
          </a:prstGeom>
          <a:noFill/>
        </p:spPr>
        <p:txBody>
          <a:bodyPr wrap="square" rtlCol="0">
            <a:spAutoFit/>
          </a:bodyPr>
          <a:lstStyle/>
          <a:p>
            <a:r>
              <a:rPr lang="en-US" sz="1200" b="1" dirty="0"/>
              <a:t>GROUP 5</a:t>
            </a:r>
          </a:p>
          <a:p>
            <a:endParaRPr lang="en-US" sz="1200" b="1" dirty="0"/>
          </a:p>
          <a:p>
            <a:r>
              <a:rPr lang="en-US" sz="1200" b="1" dirty="0"/>
              <a:t>VAIBHAV VIKAS GAIKWAD</a:t>
            </a:r>
          </a:p>
          <a:p>
            <a:r>
              <a:rPr lang="en-US" sz="1200" b="1" dirty="0"/>
              <a:t>MIHIR NILESH HOLMUKHE</a:t>
            </a:r>
          </a:p>
          <a:p>
            <a:r>
              <a:rPr lang="en-US" sz="1200" b="1" dirty="0"/>
              <a:t>SUKHAD DNYANESH JOSHI</a:t>
            </a:r>
          </a:p>
          <a:p>
            <a:r>
              <a:rPr lang="en-US" sz="1200" b="1" dirty="0"/>
              <a:t>BISWADIP BISWANATH </a:t>
            </a:r>
          </a:p>
          <a:p>
            <a:endParaRPr lang="en-IN" sz="1200" dirty="0"/>
          </a:p>
        </p:txBody>
      </p:sp>
    </p:spTree>
    <p:extLst>
      <p:ext uri="{BB962C8B-B14F-4D97-AF65-F5344CB8AC3E}">
        <p14:creationId xmlns:p14="http://schemas.microsoft.com/office/powerpoint/2010/main" val="1674262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0FE9CC2-BA24-47CD-AE5E-A6BB2A464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3B5E4CD-D48B-4BA2-A183-C7F932AA6E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82830"/>
            <a:ext cx="4038600" cy="4114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DC310F-1769-A236-6048-0308CB0DD068}"/>
              </a:ext>
            </a:extLst>
          </p:cNvPr>
          <p:cNvSpPr>
            <a:spLocks noGrp="1"/>
          </p:cNvSpPr>
          <p:nvPr>
            <p:ph type="title"/>
          </p:nvPr>
        </p:nvSpPr>
        <p:spPr>
          <a:xfrm>
            <a:off x="366631" y="2116499"/>
            <a:ext cx="3305338" cy="2647462"/>
          </a:xfrm>
        </p:spPr>
        <p:txBody>
          <a:bodyPr anchor="t">
            <a:normAutofit/>
          </a:bodyPr>
          <a:lstStyle/>
          <a:p>
            <a:r>
              <a:rPr lang="en-US" sz="3600" u="sng" dirty="0"/>
              <a:t>CHALLENGES</a:t>
            </a:r>
            <a:r>
              <a:rPr lang="en-US" sz="2700" dirty="0"/>
              <a:t> </a:t>
            </a:r>
            <a:r>
              <a:rPr lang="en-US" sz="2700" u="sng" dirty="0"/>
              <a:t>FACED</a:t>
            </a:r>
            <a:endParaRPr lang="en-IN" sz="2700" u="sng" dirty="0"/>
          </a:p>
        </p:txBody>
      </p:sp>
      <p:graphicFrame>
        <p:nvGraphicFramePr>
          <p:cNvPr id="5" name="Content Placeholder 2">
            <a:extLst>
              <a:ext uri="{FF2B5EF4-FFF2-40B4-BE49-F238E27FC236}">
                <a16:creationId xmlns:a16="http://schemas.microsoft.com/office/drawing/2014/main" id="{8BA4C520-8097-E2C7-9C60-1F6B08CF1279}"/>
              </a:ext>
            </a:extLst>
          </p:cNvPr>
          <p:cNvGraphicFramePr>
            <a:graphicFrameLocks noGrp="1"/>
          </p:cNvGraphicFramePr>
          <p:nvPr>
            <p:ph idx="1"/>
            <p:extLst>
              <p:ext uri="{D42A27DB-BD31-4B8C-83A1-F6EECF244321}">
                <p14:modId xmlns:p14="http://schemas.microsoft.com/office/powerpoint/2010/main" val="1113932684"/>
              </p:ext>
            </p:extLst>
          </p:nvPr>
        </p:nvGraphicFramePr>
        <p:xfrm>
          <a:off x="5068562" y="817510"/>
          <a:ext cx="6160315" cy="50080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10757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BD496F58-731B-4833-93F9-53192FC21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95B3A3C-971D-4F24-9512-C9E4590CA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4" y="-5040"/>
            <a:ext cx="7319004" cy="2062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11EFDE-C452-181A-871E-58A4FE1F0ED7}"/>
              </a:ext>
            </a:extLst>
          </p:cNvPr>
          <p:cNvSpPr>
            <a:spLocks noGrp="1"/>
          </p:cNvSpPr>
          <p:nvPr>
            <p:ph type="title"/>
          </p:nvPr>
        </p:nvSpPr>
        <p:spPr>
          <a:xfrm>
            <a:off x="798173" y="403798"/>
            <a:ext cx="5678827" cy="1244765"/>
          </a:xfrm>
        </p:spPr>
        <p:txBody>
          <a:bodyPr vert="horz" lIns="91440" tIns="45720" rIns="91440" bIns="45720" rtlCol="0">
            <a:normAutofit/>
          </a:bodyPr>
          <a:lstStyle/>
          <a:p>
            <a:r>
              <a:rPr lang="en-US" sz="3600" u="sng" dirty="0"/>
              <a:t>CONCLUSION</a:t>
            </a:r>
          </a:p>
        </p:txBody>
      </p:sp>
      <p:pic>
        <p:nvPicPr>
          <p:cNvPr id="5" name="Content Placeholder 4" descr="A blue bear and bull&#10;&#10;Description automatically generated">
            <a:extLst>
              <a:ext uri="{FF2B5EF4-FFF2-40B4-BE49-F238E27FC236}">
                <a16:creationId xmlns:a16="http://schemas.microsoft.com/office/drawing/2014/main" id="{1E53DBD7-F38C-14CB-1A75-5C2518E05773}"/>
              </a:ext>
            </a:extLst>
          </p:cNvPr>
          <p:cNvPicPr>
            <a:picLocks noChangeAspect="1"/>
          </p:cNvPicPr>
          <p:nvPr/>
        </p:nvPicPr>
        <p:blipFill>
          <a:blip r:embed="rId2">
            <a:extLst>
              <a:ext uri="{28A0092B-C50C-407E-A947-70E740481C1C}">
                <a14:useLocalDpi xmlns:a14="http://schemas.microsoft.com/office/drawing/2010/main" val="0"/>
              </a:ext>
            </a:extLst>
          </a:blip>
          <a:srcRect l="16677" r="16677"/>
          <a:stretch/>
        </p:blipFill>
        <p:spPr>
          <a:xfrm>
            <a:off x="20" y="2057400"/>
            <a:ext cx="7312859" cy="4800600"/>
          </a:xfrm>
          <a:prstGeom prst="rect">
            <a:avLst/>
          </a:prstGeom>
        </p:spPr>
      </p:pic>
      <p:sp>
        <p:nvSpPr>
          <p:cNvPr id="3" name="Rectangle 1">
            <a:extLst>
              <a:ext uri="{FF2B5EF4-FFF2-40B4-BE49-F238E27FC236}">
                <a16:creationId xmlns:a16="http://schemas.microsoft.com/office/drawing/2014/main" id="{DA78CDDB-7003-30F9-CB88-DA16B605E2E8}"/>
              </a:ext>
            </a:extLst>
          </p:cNvPr>
          <p:cNvSpPr>
            <a:spLocks noGrp="1" noChangeArrowheads="1"/>
          </p:cNvSpPr>
          <p:nvPr>
            <p:ph idx="1"/>
          </p:nvPr>
        </p:nvSpPr>
        <p:spPr bwMode="auto">
          <a:xfrm>
            <a:off x="7401370" y="1158562"/>
            <a:ext cx="4363306" cy="3262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Arial" panose="020B0604020202020204" pitchFamily="34" charset="0"/>
              </a:rPr>
              <a:t>In this project, we successfully implemented deep learning techniques to optimize stock portfolio management. By leveraging Conv1D layers, Bidirectional LSTMs, and attention mechanisms, we created a robust model capable of predicting stock prices and guiding investment decisions. The decision-making framework provided actionable insights by recommending "Keep" or "Sell" based on predicted trends and potential price drops.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Arial" panose="020B0604020202020204" pitchFamily="34" charset="0"/>
              </a:rPr>
              <a:t>While we faced challenges in handling data volatility and ensuring model accuracy, these obstacles provided valuable learning opportunities, enhancing our understanding of real-world stock behavior. The results, reflected in visualizations and predictions, demonstrate the potential of deep learning in financial analytics.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Arial" panose="020B0604020202020204" pitchFamily="34" charset="0"/>
              </a:rPr>
              <a:t>This project lays the foundation for future enhancements, such as integrating additional data sources (e.g., market sentiment or economic indicators) and exploring more advanced models for improved performance. Overall, our approach shows promise for data-driven portfolio management, making investment strategies more informed and reliable.</a:t>
            </a:r>
          </a:p>
        </p:txBody>
      </p:sp>
    </p:spTree>
    <p:extLst>
      <p:ext uri="{BB962C8B-B14F-4D97-AF65-F5344CB8AC3E}">
        <p14:creationId xmlns:p14="http://schemas.microsoft.com/office/powerpoint/2010/main" val="1146494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DABA077-5650-4194-91A9-0181927D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A4E7FFF-D33D-499B-85BF-6EBA5D5FB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B1402E7-5138-4B04-AA6B-9B61E652E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57400"/>
            <a:ext cx="11398728" cy="480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EC60D1-A656-5CFB-B104-EAAEBF3F826E}"/>
              </a:ext>
            </a:extLst>
          </p:cNvPr>
          <p:cNvSpPr>
            <a:spLocks noGrp="1"/>
          </p:cNvSpPr>
          <p:nvPr>
            <p:ph type="title"/>
          </p:nvPr>
        </p:nvSpPr>
        <p:spPr>
          <a:xfrm>
            <a:off x="1544186" y="460661"/>
            <a:ext cx="9040687" cy="1136072"/>
          </a:xfrm>
        </p:spPr>
        <p:txBody>
          <a:bodyPr>
            <a:normAutofit/>
          </a:bodyPr>
          <a:lstStyle/>
          <a:p>
            <a:r>
              <a:rPr lang="en-US" u="sng" dirty="0"/>
              <a:t>PROJECT OVERVIEW</a:t>
            </a:r>
            <a:endParaRPr lang="en-IN" u="sng" dirty="0"/>
          </a:p>
        </p:txBody>
      </p:sp>
      <p:pic>
        <p:nvPicPr>
          <p:cNvPr id="7" name="Picture 6" descr="A green arrow pointing up to a graph&#10;&#10;Description automatically generated">
            <a:extLst>
              <a:ext uri="{FF2B5EF4-FFF2-40B4-BE49-F238E27FC236}">
                <a16:creationId xmlns:a16="http://schemas.microsoft.com/office/drawing/2014/main" id="{4F42AA12-721F-0470-1F11-7EF42B09C3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0" y="3009672"/>
            <a:ext cx="4107873" cy="2896050"/>
          </a:xfrm>
          <a:prstGeom prst="rect">
            <a:avLst/>
          </a:prstGeom>
        </p:spPr>
      </p:pic>
      <p:graphicFrame>
        <p:nvGraphicFramePr>
          <p:cNvPr id="6" name="Rectangle 1">
            <a:extLst>
              <a:ext uri="{FF2B5EF4-FFF2-40B4-BE49-F238E27FC236}">
                <a16:creationId xmlns:a16="http://schemas.microsoft.com/office/drawing/2014/main" id="{1744D7CE-3BFA-ED3F-8BD3-8C34F544BE45}"/>
              </a:ext>
            </a:extLst>
          </p:cNvPr>
          <p:cNvGraphicFramePr>
            <a:graphicFrameLocks noGrp="1"/>
          </p:cNvGraphicFramePr>
          <p:nvPr>
            <p:ph idx="1"/>
            <p:extLst>
              <p:ext uri="{D42A27DB-BD31-4B8C-83A1-F6EECF244321}">
                <p14:modId xmlns:p14="http://schemas.microsoft.com/office/powerpoint/2010/main" val="1537916073"/>
              </p:ext>
            </p:extLst>
          </p:nvPr>
        </p:nvGraphicFramePr>
        <p:xfrm>
          <a:off x="820617" y="2133708"/>
          <a:ext cx="5275383" cy="44614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8181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D496F58-731B-4833-93F9-53192FC21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5B3A3C-971D-4F24-9512-C9E4590CA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38298" y="-5040"/>
            <a:ext cx="10553702" cy="2062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BB8E1C-4684-062D-0CAC-D17F35554964}"/>
              </a:ext>
            </a:extLst>
          </p:cNvPr>
          <p:cNvSpPr>
            <a:spLocks noGrp="1"/>
          </p:cNvSpPr>
          <p:nvPr>
            <p:ph type="title"/>
          </p:nvPr>
        </p:nvSpPr>
        <p:spPr>
          <a:xfrm>
            <a:off x="2217336" y="270082"/>
            <a:ext cx="4876800" cy="1075123"/>
          </a:xfrm>
        </p:spPr>
        <p:txBody>
          <a:bodyPr>
            <a:normAutofit/>
          </a:bodyPr>
          <a:lstStyle/>
          <a:p>
            <a:r>
              <a:rPr lang="en-US" u="sng" dirty="0"/>
              <a:t>PROJECT GOALS</a:t>
            </a:r>
            <a:endParaRPr lang="en-IN" u="sng" dirty="0"/>
          </a:p>
        </p:txBody>
      </p:sp>
      <p:pic>
        <p:nvPicPr>
          <p:cNvPr id="8" name="Picture 7" descr="A bull with green lights&#10;&#10;Description automatically generated">
            <a:extLst>
              <a:ext uri="{FF2B5EF4-FFF2-40B4-BE49-F238E27FC236}">
                <a16:creationId xmlns:a16="http://schemas.microsoft.com/office/drawing/2014/main" id="{AC89C505-6142-A130-AF97-B74E57683B7E}"/>
              </a:ext>
            </a:extLst>
          </p:cNvPr>
          <p:cNvPicPr>
            <a:picLocks noChangeAspect="1"/>
          </p:cNvPicPr>
          <p:nvPr/>
        </p:nvPicPr>
        <p:blipFill>
          <a:blip r:embed="rId3">
            <a:extLst>
              <a:ext uri="{28A0092B-C50C-407E-A947-70E740481C1C}">
                <a14:useLocalDpi xmlns:a14="http://schemas.microsoft.com/office/drawing/2010/main" val="0"/>
              </a:ext>
            </a:extLst>
          </a:blip>
          <a:srcRect t="5370" r="3" b="6591"/>
          <a:stretch/>
        </p:blipFill>
        <p:spPr>
          <a:xfrm>
            <a:off x="8732203" y="-5040"/>
            <a:ext cx="3459798" cy="2200787"/>
          </a:xfrm>
          <a:prstGeom prst="rect">
            <a:avLst/>
          </a:prstGeom>
        </p:spPr>
      </p:pic>
      <p:graphicFrame>
        <p:nvGraphicFramePr>
          <p:cNvPr id="14" name="Rectangle 1">
            <a:extLst>
              <a:ext uri="{FF2B5EF4-FFF2-40B4-BE49-F238E27FC236}">
                <a16:creationId xmlns:a16="http://schemas.microsoft.com/office/drawing/2014/main" id="{6B85E9DB-6CFA-FE3A-DC7E-D27B85CA824E}"/>
              </a:ext>
            </a:extLst>
          </p:cNvPr>
          <p:cNvGraphicFramePr/>
          <p:nvPr>
            <p:extLst>
              <p:ext uri="{D42A27DB-BD31-4B8C-83A1-F6EECF244321}">
                <p14:modId xmlns:p14="http://schemas.microsoft.com/office/powerpoint/2010/main" val="3230457479"/>
              </p:ext>
            </p:extLst>
          </p:nvPr>
        </p:nvGraphicFramePr>
        <p:xfrm>
          <a:off x="311500" y="1807429"/>
          <a:ext cx="8109204" cy="45619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52967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0FE9CC2-BA24-47CD-AE5E-A6BB2A464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840EA77-E10C-4170-BBB0-CE0419050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57400"/>
            <a:ext cx="5676900" cy="274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0B959C-9AEB-40BE-00DE-29F46F71EEA0}"/>
              </a:ext>
            </a:extLst>
          </p:cNvPr>
          <p:cNvSpPr>
            <a:spLocks noGrp="1"/>
          </p:cNvSpPr>
          <p:nvPr>
            <p:ph type="title"/>
          </p:nvPr>
        </p:nvSpPr>
        <p:spPr>
          <a:xfrm>
            <a:off x="800100" y="2446215"/>
            <a:ext cx="4209562" cy="1977294"/>
          </a:xfrm>
        </p:spPr>
        <p:txBody>
          <a:bodyPr anchor="ctr">
            <a:normAutofit/>
          </a:bodyPr>
          <a:lstStyle/>
          <a:p>
            <a:r>
              <a:rPr lang="en-US" u="sng" dirty="0"/>
              <a:t>DATA EXPLORATION</a:t>
            </a:r>
            <a:endParaRPr lang="en-IN" u="sng"/>
          </a:p>
        </p:txBody>
      </p:sp>
      <p:sp>
        <p:nvSpPr>
          <p:cNvPr id="4" name="Rectangle 1">
            <a:extLst>
              <a:ext uri="{FF2B5EF4-FFF2-40B4-BE49-F238E27FC236}">
                <a16:creationId xmlns:a16="http://schemas.microsoft.com/office/drawing/2014/main" id="{440FA3E9-1F5C-1BBD-3D91-3CDAFF5D4F57}"/>
              </a:ext>
            </a:extLst>
          </p:cNvPr>
          <p:cNvSpPr>
            <a:spLocks noGrp="1" noChangeArrowheads="1"/>
          </p:cNvSpPr>
          <p:nvPr>
            <p:ph idx="1"/>
          </p:nvPr>
        </p:nvSpPr>
        <p:spPr bwMode="auto">
          <a:xfrm>
            <a:off x="6096000" y="404446"/>
            <a:ext cx="4906297" cy="614383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fontScale="92500" lnSpcReduction="10000"/>
          </a:bodyPr>
          <a:lstStyle/>
          <a:p>
            <a:pPr marL="0" marR="0" lvl="0" indent="0" defTabSz="914400" rtl="0" eaLnBrk="0" fontAlgn="base" latinLnBrk="0" hangingPunct="0">
              <a:lnSpc>
                <a:spcPct val="110000"/>
              </a:lnSpc>
              <a:spcBef>
                <a:spcPct val="0"/>
              </a:spcBef>
              <a:spcAft>
                <a:spcPts val="600"/>
              </a:spcAft>
              <a:buClrTx/>
              <a:buSzTx/>
              <a:buFontTx/>
              <a:buNone/>
              <a:tabLst/>
            </a:pPr>
            <a:r>
              <a:rPr kumimoji="0" lang="en-US" altLang="en-US" sz="1600" b="1" i="1" u="sng" strike="noStrike" cap="none" normalizeH="0" baseline="0" dirty="0">
                <a:ln>
                  <a:noFill/>
                </a:ln>
                <a:effectLst/>
                <a:latin typeface="Arial" panose="020B0604020202020204" pitchFamily="34" charset="0"/>
              </a:rPr>
              <a:t>Data Source and Features:</a:t>
            </a:r>
          </a:p>
          <a:p>
            <a:pPr marL="0" marR="0" lvl="0" indent="0" defTabSz="914400" rtl="0" eaLnBrk="0" fontAlgn="base" latinLnBrk="0" hangingPunct="0">
              <a:lnSpc>
                <a:spcPct val="110000"/>
              </a:lnSpc>
              <a:spcBef>
                <a:spcPct val="0"/>
              </a:spcBef>
              <a:spcAft>
                <a:spcPts val="600"/>
              </a:spcAft>
              <a:buClrTx/>
              <a:buSzTx/>
              <a:buFontTx/>
              <a:buNone/>
              <a:tabLst/>
            </a:pPr>
            <a:r>
              <a:rPr kumimoji="0" lang="en-US" altLang="en-US" sz="1300" b="1" i="0" u="none" strike="noStrike" cap="none" normalizeH="0" baseline="0" dirty="0">
                <a:ln>
                  <a:noFill/>
                </a:ln>
                <a:effectLst/>
                <a:latin typeface="Arial" panose="020B0604020202020204" pitchFamily="34" charset="0"/>
              </a:rPr>
              <a:t>Source</a:t>
            </a:r>
            <a:r>
              <a:rPr kumimoji="0" lang="en-US" altLang="en-US" sz="1300" b="0" i="0" u="none" strike="noStrike" cap="none" normalizeH="0" baseline="0" dirty="0">
                <a:ln>
                  <a:noFill/>
                </a:ln>
                <a:effectLst/>
                <a:latin typeface="Arial" panose="020B0604020202020204" pitchFamily="34" charset="0"/>
              </a:rPr>
              <a:t>: Yahoo Finance</a:t>
            </a:r>
            <a:br>
              <a:rPr kumimoji="0" lang="en-US" altLang="en-US" sz="1300" b="0" i="0" u="none" strike="noStrike" cap="none" normalizeH="0" baseline="0" dirty="0">
                <a:ln>
                  <a:noFill/>
                </a:ln>
                <a:effectLst/>
                <a:latin typeface="Arial" panose="020B0604020202020204" pitchFamily="34" charset="0"/>
              </a:rPr>
            </a:br>
            <a:r>
              <a:rPr kumimoji="0" lang="en-US" altLang="en-US" sz="1300" b="1" i="0" u="none" strike="noStrike" cap="none" normalizeH="0" baseline="0" dirty="0">
                <a:ln>
                  <a:noFill/>
                </a:ln>
                <a:effectLst/>
                <a:latin typeface="Arial" panose="020B0604020202020204" pitchFamily="34" charset="0"/>
              </a:rPr>
              <a:t>Stock Tickers</a:t>
            </a:r>
            <a:r>
              <a:rPr kumimoji="0" lang="en-US" altLang="en-US" sz="1300" b="0" i="0" u="none" strike="noStrike" cap="none" normalizeH="0" baseline="0" dirty="0">
                <a:ln>
                  <a:noFill/>
                </a:ln>
                <a:effectLst/>
                <a:latin typeface="Arial" panose="020B0604020202020204" pitchFamily="34" charset="0"/>
              </a:rPr>
              <a:t>: AAPL (Apple Inc.), </a:t>
            </a:r>
            <a:r>
              <a:rPr lang="en-US" altLang="en-US" sz="1300" dirty="0">
                <a:latin typeface="Arial" panose="020B0604020202020204" pitchFamily="34" charset="0"/>
              </a:rPr>
              <a:t>TSLA</a:t>
            </a:r>
            <a:r>
              <a:rPr kumimoji="0" lang="en-US" altLang="en-US" sz="1300" b="0" i="0" u="none" strike="noStrike" cap="none" normalizeH="0" baseline="0" dirty="0">
                <a:ln>
                  <a:noFill/>
                </a:ln>
                <a:effectLst/>
                <a:latin typeface="Arial" panose="020B0604020202020204" pitchFamily="34" charset="0"/>
              </a:rPr>
              <a:t> (</a:t>
            </a:r>
            <a:r>
              <a:rPr lang="en-US" altLang="en-US" sz="1300" dirty="0">
                <a:latin typeface="Arial" panose="020B0604020202020204" pitchFamily="34" charset="0"/>
              </a:rPr>
              <a:t>Tesla Inc</a:t>
            </a:r>
            <a:r>
              <a:rPr kumimoji="0" lang="en-US" altLang="en-US" sz="1300" b="0" i="0" u="none" strike="noStrike" cap="none" normalizeH="0" baseline="0" dirty="0">
                <a:ln>
                  <a:noFill/>
                </a:ln>
                <a:effectLst/>
                <a:latin typeface="Arial" panose="020B0604020202020204" pitchFamily="34" charset="0"/>
              </a:rPr>
              <a:t>)</a:t>
            </a:r>
            <a:br>
              <a:rPr kumimoji="0" lang="en-US" altLang="en-US" sz="1300" b="0" i="0" u="none" strike="noStrike" cap="none" normalizeH="0" baseline="0" dirty="0">
                <a:ln>
                  <a:noFill/>
                </a:ln>
                <a:effectLst/>
                <a:latin typeface="Arial" panose="020B0604020202020204" pitchFamily="34" charset="0"/>
              </a:rPr>
            </a:br>
            <a:r>
              <a:rPr kumimoji="0" lang="en-US" altLang="en-US" sz="1300" b="1" i="0" u="none" strike="noStrike" cap="none" normalizeH="0" baseline="0" dirty="0">
                <a:ln>
                  <a:noFill/>
                </a:ln>
                <a:effectLst/>
                <a:latin typeface="Arial" panose="020B0604020202020204" pitchFamily="34" charset="0"/>
              </a:rPr>
              <a:t>Date Range</a:t>
            </a:r>
            <a:r>
              <a:rPr kumimoji="0" lang="en-US" altLang="en-US" sz="1300" b="0" i="0" u="none" strike="noStrike" cap="none" normalizeH="0" baseline="0" dirty="0">
                <a:ln>
                  <a:noFill/>
                </a:ln>
                <a:effectLst/>
                <a:latin typeface="Arial" panose="020B0604020202020204" pitchFamily="34" charset="0"/>
              </a:rPr>
              <a:t>: January 1, 2024 – November 30, 2024</a:t>
            </a:r>
          </a:p>
          <a:p>
            <a:pPr marL="0" marR="0" lvl="0" indent="0" defTabSz="914400" rtl="0" eaLnBrk="0" fontAlgn="base" latinLnBrk="0" hangingPunct="0">
              <a:lnSpc>
                <a:spcPct val="110000"/>
              </a:lnSpc>
              <a:spcBef>
                <a:spcPct val="0"/>
              </a:spcBef>
              <a:spcAft>
                <a:spcPts val="600"/>
              </a:spcAft>
              <a:buClrTx/>
              <a:buSzTx/>
              <a:buFontTx/>
              <a:buNone/>
              <a:tabLst/>
            </a:pPr>
            <a:endParaRPr kumimoji="0" lang="en-US" altLang="en-US" sz="1600" b="0" i="1" u="sng" strike="noStrike" cap="none" normalizeH="0" baseline="0" dirty="0">
              <a:ln>
                <a:noFill/>
              </a:ln>
              <a:effectLst/>
              <a:latin typeface="Arial" panose="020B0604020202020204" pitchFamily="34" charset="0"/>
            </a:endParaRPr>
          </a:p>
          <a:p>
            <a:pPr marL="0" marR="0" lvl="0" indent="0" defTabSz="914400" rtl="0" eaLnBrk="0" fontAlgn="base" latinLnBrk="0" hangingPunct="0">
              <a:lnSpc>
                <a:spcPct val="110000"/>
              </a:lnSpc>
              <a:spcBef>
                <a:spcPct val="0"/>
              </a:spcBef>
              <a:spcAft>
                <a:spcPts val="600"/>
              </a:spcAft>
              <a:buClrTx/>
              <a:buSzTx/>
              <a:buFontTx/>
              <a:buNone/>
              <a:tabLst/>
            </a:pPr>
            <a:r>
              <a:rPr kumimoji="0" lang="en-US" altLang="en-US" sz="1600" b="1" i="1" u="sng" strike="noStrike" cap="none" normalizeH="0" baseline="0" dirty="0">
                <a:ln>
                  <a:noFill/>
                </a:ln>
                <a:effectLst/>
                <a:latin typeface="Arial" panose="020B0604020202020204" pitchFamily="34" charset="0"/>
              </a:rPr>
              <a:t>Features</a:t>
            </a:r>
            <a:r>
              <a:rPr kumimoji="0" lang="en-US" altLang="en-US" sz="1600" b="0" i="1" u="sng" strike="noStrike" cap="none" normalizeH="0" baseline="0" dirty="0">
                <a:ln>
                  <a:noFill/>
                </a:ln>
                <a:effectLst/>
                <a:latin typeface="Arial" panose="020B0604020202020204" pitchFamily="34" charset="0"/>
              </a:rPr>
              <a:t>:</a:t>
            </a:r>
          </a:p>
          <a:p>
            <a:pPr marL="0" marR="0" lvl="0" indent="0" algn="just" defTabSz="914400" rtl="0" eaLnBrk="0" fontAlgn="base" latinLnBrk="0" hangingPunct="0">
              <a:lnSpc>
                <a:spcPct val="110000"/>
              </a:lnSpc>
              <a:spcBef>
                <a:spcPct val="0"/>
              </a:spcBef>
              <a:spcAft>
                <a:spcPts val="600"/>
              </a:spcAft>
              <a:buClrTx/>
              <a:buSzTx/>
              <a:buFontTx/>
              <a:buChar char="•"/>
              <a:tabLst/>
            </a:pPr>
            <a:r>
              <a:rPr kumimoji="0" lang="en-US" altLang="en-US" sz="1300" b="1" i="0" u="none" strike="noStrike" cap="none" normalizeH="0" baseline="0" dirty="0">
                <a:ln>
                  <a:noFill/>
                </a:ln>
                <a:effectLst/>
                <a:latin typeface="Arial" panose="020B0604020202020204" pitchFamily="34" charset="0"/>
              </a:rPr>
              <a:t>Date</a:t>
            </a:r>
            <a:r>
              <a:rPr kumimoji="0" lang="en-US" altLang="en-US" sz="1300" b="0" i="0" u="none" strike="noStrike" cap="none" normalizeH="0" baseline="0" dirty="0">
                <a:ln>
                  <a:noFill/>
                </a:ln>
                <a:effectLst/>
                <a:latin typeface="Arial" panose="020B0604020202020204" pitchFamily="34" charset="0"/>
              </a:rPr>
              <a:t>: Used as the index for the time series dataset. </a:t>
            </a:r>
          </a:p>
          <a:p>
            <a:pPr marL="0" marR="0" lvl="0" indent="0" algn="just" defTabSz="914400" rtl="0" eaLnBrk="0" fontAlgn="base" latinLnBrk="0" hangingPunct="0">
              <a:lnSpc>
                <a:spcPct val="110000"/>
              </a:lnSpc>
              <a:spcBef>
                <a:spcPct val="0"/>
              </a:spcBef>
              <a:spcAft>
                <a:spcPts val="600"/>
              </a:spcAft>
              <a:buClrTx/>
              <a:buSzTx/>
              <a:buFontTx/>
              <a:buChar char="•"/>
              <a:tabLst/>
            </a:pPr>
            <a:endParaRPr kumimoji="0" lang="en-US" altLang="en-US" sz="1300" b="0" i="0" u="none" strike="noStrike" cap="none" normalizeH="0" baseline="0" dirty="0">
              <a:ln>
                <a:noFill/>
              </a:ln>
              <a:effectLst/>
              <a:latin typeface="Arial" panose="020B0604020202020204" pitchFamily="34" charset="0"/>
            </a:endParaRPr>
          </a:p>
          <a:p>
            <a:pPr marL="0" marR="0" lvl="0" indent="0" algn="just" defTabSz="914400" rtl="0" eaLnBrk="0" fontAlgn="base" latinLnBrk="0" hangingPunct="0">
              <a:lnSpc>
                <a:spcPct val="110000"/>
              </a:lnSpc>
              <a:spcBef>
                <a:spcPct val="0"/>
              </a:spcBef>
              <a:spcAft>
                <a:spcPts val="600"/>
              </a:spcAft>
              <a:buClrTx/>
              <a:buSzTx/>
              <a:buFontTx/>
              <a:buChar char="•"/>
              <a:tabLst/>
            </a:pPr>
            <a:r>
              <a:rPr kumimoji="0" lang="en-US" altLang="en-US" sz="1300" b="1" i="0" u="none" strike="noStrike" cap="none" normalizeH="0" baseline="0" dirty="0">
                <a:ln>
                  <a:noFill/>
                </a:ln>
                <a:effectLst/>
                <a:latin typeface="Arial" panose="020B0604020202020204" pitchFamily="34" charset="0"/>
              </a:rPr>
              <a:t>Open</a:t>
            </a:r>
            <a:r>
              <a:rPr kumimoji="0" lang="en-US" altLang="en-US" sz="1300" b="0" i="0" u="none" strike="noStrike" cap="none" normalizeH="0" baseline="0" dirty="0">
                <a:ln>
                  <a:noFill/>
                </a:ln>
                <a:effectLst/>
                <a:latin typeface="Arial" panose="020B0604020202020204" pitchFamily="34" charset="0"/>
              </a:rPr>
              <a:t>: The opening price of the stock on each trading day. </a:t>
            </a:r>
          </a:p>
          <a:p>
            <a:pPr marL="0" marR="0" lvl="0" indent="0" algn="just" defTabSz="914400" rtl="0" eaLnBrk="0" fontAlgn="base" latinLnBrk="0" hangingPunct="0">
              <a:lnSpc>
                <a:spcPct val="110000"/>
              </a:lnSpc>
              <a:spcBef>
                <a:spcPct val="0"/>
              </a:spcBef>
              <a:spcAft>
                <a:spcPts val="600"/>
              </a:spcAft>
              <a:buClrTx/>
              <a:buSzTx/>
              <a:buFontTx/>
              <a:buChar char="•"/>
              <a:tabLst/>
            </a:pPr>
            <a:endParaRPr kumimoji="0" lang="en-US" altLang="en-US" sz="1300" b="0" i="0" u="none" strike="noStrike" cap="none" normalizeH="0" baseline="0" dirty="0">
              <a:ln>
                <a:noFill/>
              </a:ln>
              <a:effectLst/>
              <a:latin typeface="Arial" panose="020B0604020202020204" pitchFamily="34" charset="0"/>
            </a:endParaRPr>
          </a:p>
          <a:p>
            <a:pPr marL="0" marR="0" lvl="0" indent="0" algn="just" defTabSz="914400" rtl="0" eaLnBrk="0" fontAlgn="base" latinLnBrk="0" hangingPunct="0">
              <a:lnSpc>
                <a:spcPct val="110000"/>
              </a:lnSpc>
              <a:spcBef>
                <a:spcPct val="0"/>
              </a:spcBef>
              <a:spcAft>
                <a:spcPts val="600"/>
              </a:spcAft>
              <a:buClrTx/>
              <a:buSzTx/>
              <a:buFontTx/>
              <a:buChar char="•"/>
              <a:tabLst/>
            </a:pPr>
            <a:r>
              <a:rPr kumimoji="0" lang="en-US" altLang="en-US" sz="1300" b="1" i="0" u="none" strike="noStrike" cap="none" normalizeH="0" baseline="0" dirty="0">
                <a:ln>
                  <a:noFill/>
                </a:ln>
                <a:effectLst/>
                <a:latin typeface="Arial" panose="020B0604020202020204" pitchFamily="34" charset="0"/>
              </a:rPr>
              <a:t>High</a:t>
            </a:r>
            <a:r>
              <a:rPr kumimoji="0" lang="en-US" altLang="en-US" sz="1300" b="0" i="0" u="none" strike="noStrike" cap="none" normalizeH="0" baseline="0" dirty="0">
                <a:ln>
                  <a:noFill/>
                </a:ln>
                <a:effectLst/>
                <a:latin typeface="Arial" panose="020B0604020202020204" pitchFamily="34" charset="0"/>
              </a:rPr>
              <a:t>: Highest price reached during the trading day, reflecting price spikes and volatility. </a:t>
            </a:r>
          </a:p>
          <a:p>
            <a:pPr marL="0" marR="0" lvl="0" indent="0" algn="just" defTabSz="914400" rtl="0" eaLnBrk="0" fontAlgn="base" latinLnBrk="0" hangingPunct="0">
              <a:lnSpc>
                <a:spcPct val="110000"/>
              </a:lnSpc>
              <a:spcBef>
                <a:spcPct val="0"/>
              </a:spcBef>
              <a:spcAft>
                <a:spcPts val="600"/>
              </a:spcAft>
              <a:buClrTx/>
              <a:buSzTx/>
              <a:buFontTx/>
              <a:buChar char="•"/>
              <a:tabLst/>
            </a:pPr>
            <a:endParaRPr kumimoji="0" lang="en-US" altLang="en-US" sz="1300" b="0" i="0" u="none" strike="noStrike" cap="none" normalizeH="0" baseline="0" dirty="0">
              <a:ln>
                <a:noFill/>
              </a:ln>
              <a:effectLst/>
              <a:latin typeface="Arial" panose="020B0604020202020204" pitchFamily="34" charset="0"/>
            </a:endParaRPr>
          </a:p>
          <a:p>
            <a:pPr marL="0" marR="0" lvl="0" indent="0" algn="just" defTabSz="914400" rtl="0" eaLnBrk="0" fontAlgn="base" latinLnBrk="0" hangingPunct="0">
              <a:lnSpc>
                <a:spcPct val="110000"/>
              </a:lnSpc>
              <a:spcBef>
                <a:spcPct val="0"/>
              </a:spcBef>
              <a:spcAft>
                <a:spcPts val="600"/>
              </a:spcAft>
              <a:buClrTx/>
              <a:buSzTx/>
              <a:buFontTx/>
              <a:buChar char="•"/>
              <a:tabLst/>
            </a:pPr>
            <a:r>
              <a:rPr kumimoji="0" lang="en-US" altLang="en-US" sz="1300" b="1" i="0" u="none" strike="noStrike" cap="none" normalizeH="0" baseline="0" dirty="0">
                <a:ln>
                  <a:noFill/>
                </a:ln>
                <a:effectLst/>
                <a:latin typeface="Arial" panose="020B0604020202020204" pitchFamily="34" charset="0"/>
              </a:rPr>
              <a:t>Low</a:t>
            </a:r>
            <a:r>
              <a:rPr kumimoji="0" lang="en-US" altLang="en-US" sz="1300" b="0" i="0" u="none" strike="noStrike" cap="none" normalizeH="0" baseline="0" dirty="0">
                <a:ln>
                  <a:noFill/>
                </a:ln>
                <a:effectLst/>
                <a:latin typeface="Arial" panose="020B0604020202020204" pitchFamily="34" charset="0"/>
              </a:rPr>
              <a:t>: Lowest price reached during the trading day, complementing the High to capture the trading range. </a:t>
            </a:r>
          </a:p>
          <a:p>
            <a:pPr marL="0" marR="0" lvl="0" indent="0" algn="just" defTabSz="914400" rtl="0" eaLnBrk="0" fontAlgn="base" latinLnBrk="0" hangingPunct="0">
              <a:lnSpc>
                <a:spcPct val="110000"/>
              </a:lnSpc>
              <a:spcBef>
                <a:spcPct val="0"/>
              </a:spcBef>
              <a:spcAft>
                <a:spcPts val="600"/>
              </a:spcAft>
              <a:buClrTx/>
              <a:buSzTx/>
              <a:buFontTx/>
              <a:buChar char="•"/>
              <a:tabLst/>
            </a:pPr>
            <a:endParaRPr kumimoji="0" lang="en-US" altLang="en-US" sz="1300" b="0" i="0" u="none" strike="noStrike" cap="none" normalizeH="0" baseline="0" dirty="0">
              <a:ln>
                <a:noFill/>
              </a:ln>
              <a:effectLst/>
              <a:latin typeface="Arial" panose="020B0604020202020204" pitchFamily="34" charset="0"/>
            </a:endParaRPr>
          </a:p>
          <a:p>
            <a:pPr marL="0" marR="0" lvl="0" indent="0" algn="just" defTabSz="914400" rtl="0" eaLnBrk="0" fontAlgn="base" latinLnBrk="0" hangingPunct="0">
              <a:lnSpc>
                <a:spcPct val="110000"/>
              </a:lnSpc>
              <a:spcBef>
                <a:spcPct val="0"/>
              </a:spcBef>
              <a:spcAft>
                <a:spcPts val="600"/>
              </a:spcAft>
              <a:buClrTx/>
              <a:buSzTx/>
              <a:buFontTx/>
              <a:buChar char="•"/>
              <a:tabLst/>
            </a:pPr>
            <a:r>
              <a:rPr kumimoji="0" lang="en-US" altLang="en-US" sz="1300" b="1" i="0" u="none" strike="noStrike" cap="none" normalizeH="0" baseline="0" dirty="0">
                <a:ln>
                  <a:noFill/>
                </a:ln>
                <a:effectLst/>
                <a:latin typeface="Arial" panose="020B0604020202020204" pitchFamily="34" charset="0"/>
              </a:rPr>
              <a:t>Close</a:t>
            </a:r>
            <a:r>
              <a:rPr kumimoji="0" lang="en-US" altLang="en-US" sz="1300" b="0" i="0" u="none" strike="noStrike" cap="none" normalizeH="0" baseline="0" dirty="0">
                <a:ln>
                  <a:noFill/>
                </a:ln>
                <a:effectLst/>
                <a:latin typeface="Arial" panose="020B0604020202020204" pitchFamily="34" charset="0"/>
              </a:rPr>
              <a:t>: Closing price at the end of each trading day, indicating the stock's final value. </a:t>
            </a:r>
          </a:p>
          <a:p>
            <a:pPr marL="0" marR="0" lvl="0" indent="0" algn="just" defTabSz="914400" rtl="0" eaLnBrk="0" fontAlgn="base" latinLnBrk="0" hangingPunct="0">
              <a:lnSpc>
                <a:spcPct val="110000"/>
              </a:lnSpc>
              <a:spcBef>
                <a:spcPct val="0"/>
              </a:spcBef>
              <a:spcAft>
                <a:spcPts val="600"/>
              </a:spcAft>
              <a:buClrTx/>
              <a:buSzTx/>
              <a:buFontTx/>
              <a:buChar char="•"/>
              <a:tabLst/>
            </a:pPr>
            <a:endParaRPr kumimoji="0" lang="en-US" altLang="en-US" sz="1300" b="0" i="0" u="none" strike="noStrike" cap="none" normalizeH="0" baseline="0" dirty="0">
              <a:ln>
                <a:noFill/>
              </a:ln>
              <a:effectLst/>
              <a:latin typeface="Arial" panose="020B0604020202020204" pitchFamily="34" charset="0"/>
            </a:endParaRPr>
          </a:p>
          <a:p>
            <a:pPr marL="0" marR="0" lvl="0" indent="0" algn="just" defTabSz="914400" rtl="0" eaLnBrk="0" fontAlgn="base" latinLnBrk="0" hangingPunct="0">
              <a:lnSpc>
                <a:spcPct val="110000"/>
              </a:lnSpc>
              <a:spcBef>
                <a:spcPct val="0"/>
              </a:spcBef>
              <a:spcAft>
                <a:spcPts val="600"/>
              </a:spcAft>
              <a:buClrTx/>
              <a:buSzTx/>
              <a:buFontTx/>
              <a:buChar char="•"/>
              <a:tabLst/>
            </a:pPr>
            <a:r>
              <a:rPr kumimoji="0" lang="en-US" altLang="en-US" sz="1300" b="1" i="0" u="none" strike="noStrike" cap="none" normalizeH="0" baseline="0" dirty="0">
                <a:ln>
                  <a:noFill/>
                </a:ln>
                <a:effectLst/>
                <a:latin typeface="Arial" panose="020B0604020202020204" pitchFamily="34" charset="0"/>
              </a:rPr>
              <a:t>Adj Close</a:t>
            </a:r>
            <a:r>
              <a:rPr kumimoji="0" lang="en-US" altLang="en-US" sz="1300" b="0" i="0" u="none" strike="noStrike" cap="none" normalizeH="0" baseline="0" dirty="0">
                <a:ln>
                  <a:noFill/>
                </a:ln>
                <a:effectLst/>
                <a:latin typeface="Arial" panose="020B0604020202020204" pitchFamily="34" charset="0"/>
              </a:rPr>
              <a:t>: Adjusted closing price, accounting for corporate actions like splits and dividends, to provide the most accurate price data. </a:t>
            </a:r>
          </a:p>
          <a:p>
            <a:pPr marL="0" marR="0" lvl="0" indent="0" algn="just" defTabSz="914400" rtl="0" eaLnBrk="0" fontAlgn="base" latinLnBrk="0" hangingPunct="0">
              <a:lnSpc>
                <a:spcPct val="110000"/>
              </a:lnSpc>
              <a:spcBef>
                <a:spcPct val="0"/>
              </a:spcBef>
              <a:spcAft>
                <a:spcPts val="600"/>
              </a:spcAft>
              <a:buClrTx/>
              <a:buSzTx/>
              <a:buFontTx/>
              <a:buChar char="•"/>
              <a:tabLst/>
            </a:pPr>
            <a:endParaRPr kumimoji="0" lang="en-US" altLang="en-US" sz="1300" b="0" i="0" u="none" strike="noStrike" cap="none" normalizeH="0" baseline="0" dirty="0">
              <a:ln>
                <a:noFill/>
              </a:ln>
              <a:effectLst/>
              <a:latin typeface="Arial" panose="020B0604020202020204" pitchFamily="34" charset="0"/>
            </a:endParaRPr>
          </a:p>
          <a:p>
            <a:pPr marL="0" marR="0" lvl="0" indent="0" algn="just" defTabSz="914400" rtl="0" eaLnBrk="0" fontAlgn="base" latinLnBrk="0" hangingPunct="0">
              <a:lnSpc>
                <a:spcPct val="110000"/>
              </a:lnSpc>
              <a:spcBef>
                <a:spcPct val="0"/>
              </a:spcBef>
              <a:spcAft>
                <a:spcPts val="600"/>
              </a:spcAft>
              <a:buClrTx/>
              <a:buSzTx/>
              <a:buFontTx/>
              <a:buChar char="•"/>
              <a:tabLst/>
            </a:pPr>
            <a:r>
              <a:rPr kumimoji="0" lang="en-US" altLang="en-US" sz="1300" b="1" i="0" u="none" strike="noStrike" cap="none" normalizeH="0" baseline="0" dirty="0">
                <a:ln>
                  <a:noFill/>
                </a:ln>
                <a:effectLst/>
                <a:latin typeface="Arial" panose="020B0604020202020204" pitchFamily="34" charset="0"/>
              </a:rPr>
              <a:t>Volume</a:t>
            </a:r>
            <a:r>
              <a:rPr kumimoji="0" lang="en-US" altLang="en-US" sz="1300" b="0" i="0" u="none" strike="noStrike" cap="none" normalizeH="0" baseline="0" dirty="0">
                <a:ln>
                  <a:noFill/>
                </a:ln>
                <a:effectLst/>
                <a:latin typeface="Arial" panose="020B0604020202020204" pitchFamily="34" charset="0"/>
              </a:rPr>
              <a:t>: Number of shares traded during the day, indicating market activity and liquidity. </a:t>
            </a:r>
          </a:p>
          <a:p>
            <a:pPr marL="0" marR="0" lvl="0" indent="0" defTabSz="914400" rtl="0" eaLnBrk="0" fontAlgn="base" latinLnBrk="0" hangingPunct="0">
              <a:lnSpc>
                <a:spcPct val="110000"/>
              </a:lnSpc>
              <a:spcBef>
                <a:spcPct val="0"/>
              </a:spcBef>
              <a:spcAft>
                <a:spcPts val="600"/>
              </a:spcAft>
              <a:buClrTx/>
              <a:buSzTx/>
              <a:buFontTx/>
              <a:buNone/>
              <a:tabLst/>
            </a:pPr>
            <a:endParaRPr kumimoji="0" lang="en-US" altLang="en-US" sz="13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3734414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5BD7C99-4103-447C-B6DF-3AE419B32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45880F-B5EA-7E60-B982-618126022941}"/>
              </a:ext>
            </a:extLst>
          </p:cNvPr>
          <p:cNvSpPr>
            <a:spLocks noGrp="1"/>
          </p:cNvSpPr>
          <p:nvPr>
            <p:ph type="title"/>
          </p:nvPr>
        </p:nvSpPr>
        <p:spPr>
          <a:xfrm>
            <a:off x="164123" y="3086101"/>
            <a:ext cx="3657599" cy="2057400"/>
          </a:xfrm>
        </p:spPr>
        <p:txBody>
          <a:bodyPr vert="horz" lIns="91440" tIns="45720" rIns="91440" bIns="45720" rtlCol="0" anchor="t">
            <a:normAutofit/>
          </a:bodyPr>
          <a:lstStyle/>
          <a:p>
            <a:r>
              <a:rPr lang="en-US" b="1" kern="1200" dirty="0">
                <a:solidFill>
                  <a:schemeClr val="tx1"/>
                </a:solidFill>
                <a:latin typeface="+mj-lt"/>
                <a:ea typeface="+mj-ea"/>
                <a:cs typeface="+mj-cs"/>
              </a:rPr>
              <a:t>METHODOLOGY.</a:t>
            </a:r>
          </a:p>
        </p:txBody>
      </p:sp>
      <p:sp>
        <p:nvSpPr>
          <p:cNvPr id="12" name="TextBox 11">
            <a:extLst>
              <a:ext uri="{FF2B5EF4-FFF2-40B4-BE49-F238E27FC236}">
                <a16:creationId xmlns:a16="http://schemas.microsoft.com/office/drawing/2014/main" id="{4ECD8DE4-293B-4CF6-2494-B9E16B00EFA5}"/>
              </a:ext>
            </a:extLst>
          </p:cNvPr>
          <p:cNvSpPr txBox="1"/>
          <p:nvPr/>
        </p:nvSpPr>
        <p:spPr>
          <a:xfrm>
            <a:off x="3821722" y="2924070"/>
            <a:ext cx="8206155" cy="3788229"/>
          </a:xfrm>
          <a:prstGeom prst="rect">
            <a:avLst/>
          </a:prstGeom>
        </p:spPr>
        <p:txBody>
          <a:bodyPr vert="horz" lIns="91440" tIns="45720" rIns="91440" bIns="45720" rtlCol="0">
            <a:normAutofit fontScale="92500" lnSpcReduction="20000"/>
          </a:bodyPr>
          <a:lstStyle/>
          <a:p>
            <a:pPr marR="0" lvl="0" fontAlgn="base">
              <a:lnSpc>
                <a:spcPct val="110000"/>
              </a:lnSpc>
              <a:spcBef>
                <a:spcPct val="0"/>
              </a:spcBef>
              <a:spcAft>
                <a:spcPts val="600"/>
              </a:spcAft>
              <a:buClrTx/>
              <a:buSzTx/>
              <a:tabLst/>
            </a:pPr>
            <a:r>
              <a:rPr kumimoji="0" lang="en-US" altLang="en-US" sz="1000" b="1" i="0" u="none" strike="noStrike" cap="none" normalizeH="0" baseline="0" dirty="0">
                <a:ln>
                  <a:noFill/>
                </a:ln>
                <a:effectLst/>
              </a:rPr>
              <a:t>Data Preparation</a:t>
            </a:r>
            <a:r>
              <a:rPr kumimoji="0" lang="en-US" altLang="en-US" sz="1000" b="0" i="0" u="none" strike="noStrike" cap="none" normalizeH="0" baseline="0" dirty="0">
                <a:ln>
                  <a:noFill/>
                </a:ln>
                <a:effectLst/>
              </a:rPr>
              <a:t>:</a:t>
            </a:r>
          </a:p>
          <a:p>
            <a:pPr marL="457200" marR="0" lvl="1" indent="-228600" fontAlgn="base">
              <a:lnSpc>
                <a:spcPct val="110000"/>
              </a:lnSpc>
              <a:spcBef>
                <a:spcPct val="0"/>
              </a:spcBef>
              <a:spcAft>
                <a:spcPts val="600"/>
              </a:spcAft>
              <a:buClrTx/>
              <a:buSzTx/>
              <a:buFont typeface="Arial" panose="020B0604020202020204" pitchFamily="34" charset="0"/>
              <a:buChar char="•"/>
              <a:tabLst/>
            </a:pPr>
            <a:r>
              <a:rPr kumimoji="0" lang="en-US" altLang="en-US" sz="1000" b="0" i="0" u="none" strike="noStrike" cap="none" normalizeH="0" baseline="0" dirty="0">
                <a:ln>
                  <a:noFill/>
                </a:ln>
                <a:effectLst/>
              </a:rPr>
              <a:t>Each stock's price data is normalized using MinMaxScaler. </a:t>
            </a:r>
          </a:p>
          <a:p>
            <a:pPr marL="457200" marR="0" lvl="1" indent="-228600" fontAlgn="base">
              <a:lnSpc>
                <a:spcPct val="110000"/>
              </a:lnSpc>
              <a:spcBef>
                <a:spcPct val="0"/>
              </a:spcBef>
              <a:spcAft>
                <a:spcPts val="600"/>
              </a:spcAft>
              <a:buClrTx/>
              <a:buSzTx/>
              <a:buFont typeface="Arial" panose="020B0604020202020204" pitchFamily="34" charset="0"/>
              <a:buChar char="•"/>
              <a:tabLst/>
            </a:pPr>
            <a:r>
              <a:rPr kumimoji="0" lang="en-US" altLang="en-US" sz="1000" b="0" i="0" u="none" strike="noStrike" cap="none" normalizeH="0" baseline="0" dirty="0">
                <a:ln>
                  <a:noFill/>
                </a:ln>
                <a:effectLst/>
              </a:rPr>
              <a:t>A sliding window approach (look_back = 60) creates sequences of 60 data points to predict the next price. </a:t>
            </a:r>
          </a:p>
          <a:p>
            <a:pPr marL="0" marR="0" lvl="0" indent="-228600" fontAlgn="base">
              <a:lnSpc>
                <a:spcPct val="110000"/>
              </a:lnSpc>
              <a:spcBef>
                <a:spcPct val="0"/>
              </a:spcBef>
              <a:spcAft>
                <a:spcPts val="600"/>
              </a:spcAft>
              <a:buClrTx/>
              <a:buSzTx/>
              <a:buFont typeface="Arial" panose="020B0604020202020204" pitchFamily="34" charset="0"/>
              <a:buChar char="•"/>
              <a:tabLst/>
            </a:pPr>
            <a:r>
              <a:rPr kumimoji="0" lang="en-US" altLang="en-US" sz="1000" b="1" i="0" u="none" strike="noStrike" cap="none" normalizeH="0" baseline="0" dirty="0">
                <a:ln>
                  <a:noFill/>
                </a:ln>
                <a:effectLst/>
              </a:rPr>
              <a:t>Data Splitting</a:t>
            </a:r>
            <a:r>
              <a:rPr kumimoji="0" lang="en-US" altLang="en-US" sz="1000" b="0" i="0" u="none" strike="noStrike" cap="none" normalizeH="0" baseline="0" dirty="0">
                <a:ln>
                  <a:noFill/>
                </a:ln>
                <a:effectLst/>
              </a:rPr>
              <a:t>:</a:t>
            </a:r>
          </a:p>
          <a:p>
            <a:pPr marL="457200" marR="0" lvl="1" indent="-228600" fontAlgn="base">
              <a:lnSpc>
                <a:spcPct val="110000"/>
              </a:lnSpc>
              <a:spcBef>
                <a:spcPct val="0"/>
              </a:spcBef>
              <a:spcAft>
                <a:spcPts val="600"/>
              </a:spcAft>
              <a:buClrTx/>
              <a:buSzTx/>
              <a:buFont typeface="Arial" panose="020B0604020202020204" pitchFamily="34" charset="0"/>
              <a:buChar char="•"/>
              <a:tabLst/>
            </a:pPr>
            <a:r>
              <a:rPr kumimoji="0" lang="en-US" altLang="en-US" sz="1000" b="0" i="0" u="none" strike="noStrike" cap="none" normalizeH="0" baseline="0" dirty="0">
                <a:ln>
                  <a:noFill/>
                </a:ln>
                <a:effectLst/>
              </a:rPr>
              <a:t>The prepared data is divided into training and testing sets (80/20 split) for each stock symbol. </a:t>
            </a:r>
          </a:p>
          <a:p>
            <a:pPr marL="0" marR="0" lvl="0" indent="-228600" fontAlgn="base">
              <a:lnSpc>
                <a:spcPct val="110000"/>
              </a:lnSpc>
              <a:spcBef>
                <a:spcPct val="0"/>
              </a:spcBef>
              <a:spcAft>
                <a:spcPts val="600"/>
              </a:spcAft>
              <a:buClrTx/>
              <a:buSzTx/>
              <a:buFont typeface="Arial" panose="020B0604020202020204" pitchFamily="34" charset="0"/>
              <a:buChar char="•"/>
              <a:tabLst/>
            </a:pPr>
            <a:r>
              <a:rPr kumimoji="0" lang="en-US" altLang="en-US" sz="1000" b="1" i="0" u="none" strike="noStrike" cap="none" normalizeH="0" baseline="0" dirty="0">
                <a:ln>
                  <a:noFill/>
                </a:ln>
                <a:effectLst/>
              </a:rPr>
              <a:t>Model Architecture</a:t>
            </a:r>
            <a:r>
              <a:rPr kumimoji="0" lang="en-US" altLang="en-US" sz="1000" b="0" i="0" u="none" strike="noStrike" cap="none" normalizeH="0" baseline="0" dirty="0">
                <a:ln>
                  <a:noFill/>
                </a:ln>
                <a:effectLst/>
              </a:rPr>
              <a:t>:</a:t>
            </a:r>
          </a:p>
          <a:p>
            <a:pPr marL="457200" marR="0" lvl="1" indent="-228600" fontAlgn="base">
              <a:lnSpc>
                <a:spcPct val="110000"/>
              </a:lnSpc>
              <a:spcBef>
                <a:spcPct val="0"/>
              </a:spcBef>
              <a:spcAft>
                <a:spcPts val="600"/>
              </a:spcAft>
              <a:buClrTx/>
              <a:buSzTx/>
              <a:buFont typeface="Arial" panose="020B0604020202020204" pitchFamily="34" charset="0"/>
              <a:buChar char="•"/>
              <a:tabLst/>
            </a:pPr>
            <a:r>
              <a:rPr kumimoji="0" lang="en-US" altLang="en-US" sz="1000" b="1" i="0" u="none" strike="noStrike" cap="none" normalizeH="0" baseline="0" dirty="0">
                <a:ln>
                  <a:noFill/>
                </a:ln>
                <a:effectLst/>
              </a:rPr>
              <a:t>Input Layer</a:t>
            </a:r>
            <a:r>
              <a:rPr kumimoji="0" lang="en-US" altLang="en-US" sz="1000" b="0" i="0" u="none" strike="noStrike" cap="none" normalizeH="0" baseline="0" dirty="0">
                <a:ln>
                  <a:noFill/>
                </a:ln>
                <a:effectLst/>
              </a:rPr>
              <a:t>: Accepts sequences of stock data. </a:t>
            </a:r>
          </a:p>
          <a:p>
            <a:pPr marL="457200" marR="0" lvl="1" indent="-228600" fontAlgn="base">
              <a:lnSpc>
                <a:spcPct val="110000"/>
              </a:lnSpc>
              <a:spcBef>
                <a:spcPct val="0"/>
              </a:spcBef>
              <a:spcAft>
                <a:spcPts val="600"/>
              </a:spcAft>
              <a:buClrTx/>
              <a:buSzTx/>
              <a:buFont typeface="Arial" panose="020B0604020202020204" pitchFamily="34" charset="0"/>
              <a:buChar char="•"/>
              <a:tabLst/>
            </a:pPr>
            <a:r>
              <a:rPr kumimoji="0" lang="en-US" altLang="en-US" sz="1000" b="1" i="0" u="none" strike="noStrike" cap="none" normalizeH="0" baseline="0" dirty="0">
                <a:ln>
                  <a:noFill/>
                </a:ln>
                <a:effectLst/>
              </a:rPr>
              <a:t>Feature Extraction</a:t>
            </a:r>
            <a:r>
              <a:rPr kumimoji="0" lang="en-US" altLang="en-US" sz="1000" b="0" i="0" u="none" strike="noStrike" cap="none" normalizeH="0" baseline="0" dirty="0">
                <a:ln>
                  <a:noFill/>
                </a:ln>
                <a:effectLst/>
              </a:rPr>
              <a:t>: Two stacked Conv1D layers with max-pooling to extract temporal features. </a:t>
            </a:r>
          </a:p>
          <a:p>
            <a:pPr marL="457200" marR="0" lvl="1" indent="-228600" fontAlgn="base">
              <a:lnSpc>
                <a:spcPct val="110000"/>
              </a:lnSpc>
              <a:spcBef>
                <a:spcPct val="0"/>
              </a:spcBef>
              <a:spcAft>
                <a:spcPts val="600"/>
              </a:spcAft>
              <a:buClrTx/>
              <a:buSzTx/>
              <a:buFont typeface="Arial" panose="020B0604020202020204" pitchFamily="34" charset="0"/>
              <a:buChar char="•"/>
              <a:tabLst/>
            </a:pPr>
            <a:r>
              <a:rPr kumimoji="0" lang="en-US" altLang="en-US" sz="1000" b="1" i="0" u="none" strike="noStrike" cap="none" normalizeH="0" baseline="0" dirty="0">
                <a:ln>
                  <a:noFill/>
                </a:ln>
                <a:effectLst/>
              </a:rPr>
              <a:t>Sequence Modeling</a:t>
            </a:r>
            <a:r>
              <a:rPr kumimoji="0" lang="en-US" altLang="en-US" sz="1000" b="0" i="0" u="none" strike="noStrike" cap="none" normalizeH="0" baseline="0" dirty="0">
                <a:ln>
                  <a:noFill/>
                </a:ln>
                <a:effectLst/>
              </a:rPr>
              <a:t>: A Bidirectional LSTM layer processes sequential dependencies. </a:t>
            </a:r>
          </a:p>
          <a:p>
            <a:pPr marL="457200" marR="0" lvl="1" indent="-228600" fontAlgn="base">
              <a:lnSpc>
                <a:spcPct val="110000"/>
              </a:lnSpc>
              <a:spcBef>
                <a:spcPct val="0"/>
              </a:spcBef>
              <a:spcAft>
                <a:spcPts val="600"/>
              </a:spcAft>
              <a:buClrTx/>
              <a:buSzTx/>
              <a:buFont typeface="Arial" panose="020B0604020202020204" pitchFamily="34" charset="0"/>
              <a:buChar char="•"/>
              <a:tabLst/>
            </a:pPr>
            <a:r>
              <a:rPr kumimoji="0" lang="en-US" altLang="en-US" sz="1000" b="1" i="0" u="none" strike="noStrike" cap="none" normalizeH="0" baseline="0" dirty="0">
                <a:ln>
                  <a:noFill/>
                </a:ln>
                <a:effectLst/>
              </a:rPr>
              <a:t>Attention Mechanism</a:t>
            </a:r>
            <a:r>
              <a:rPr kumimoji="0" lang="en-US" altLang="en-US" sz="1000" b="0" i="0" u="none" strike="noStrike" cap="none" normalizeH="0" baseline="0" dirty="0">
                <a:ln>
                  <a:noFill/>
                </a:ln>
                <a:effectLst/>
              </a:rPr>
              <a:t>: Highlights relevant parts of the sequence by combining the LSTM output with attention weights. </a:t>
            </a:r>
          </a:p>
          <a:p>
            <a:pPr marL="0" marR="0" lvl="0" indent="-228600" fontAlgn="base">
              <a:lnSpc>
                <a:spcPct val="110000"/>
              </a:lnSpc>
              <a:spcBef>
                <a:spcPct val="0"/>
              </a:spcBef>
              <a:spcAft>
                <a:spcPts val="600"/>
              </a:spcAft>
              <a:buClrTx/>
              <a:buSzTx/>
              <a:buFont typeface="Arial" panose="020B0604020202020204" pitchFamily="34" charset="0"/>
              <a:buChar char="•"/>
              <a:tabLst/>
            </a:pPr>
            <a:r>
              <a:rPr kumimoji="0" lang="en-US" altLang="en-US" sz="1000" b="1" i="0" u="none" strike="noStrike" cap="none" normalizeH="0" baseline="0" dirty="0">
                <a:ln>
                  <a:noFill/>
                </a:ln>
                <a:effectLst/>
              </a:rPr>
              <a:t>Training</a:t>
            </a:r>
            <a:r>
              <a:rPr kumimoji="0" lang="en-US" altLang="en-US" sz="1000" b="0" i="0" u="none" strike="noStrike" cap="none" normalizeH="0" baseline="0" dirty="0">
                <a:ln>
                  <a:noFill/>
                </a:ln>
                <a:effectLst/>
              </a:rPr>
              <a:t>:</a:t>
            </a:r>
          </a:p>
          <a:p>
            <a:pPr marL="457200" marR="0" lvl="1" indent="-228600" fontAlgn="base">
              <a:lnSpc>
                <a:spcPct val="110000"/>
              </a:lnSpc>
              <a:spcBef>
                <a:spcPct val="0"/>
              </a:spcBef>
              <a:spcAft>
                <a:spcPts val="600"/>
              </a:spcAft>
              <a:buClrTx/>
              <a:buSzTx/>
              <a:buFont typeface="Arial" panose="020B0604020202020204" pitchFamily="34" charset="0"/>
              <a:buChar char="•"/>
              <a:tabLst/>
            </a:pPr>
            <a:r>
              <a:rPr kumimoji="0" lang="en-US" altLang="en-US" sz="1000" b="0" i="0" u="none" strike="noStrike" cap="none" normalizeH="0" baseline="0" dirty="0">
                <a:ln>
                  <a:noFill/>
                </a:ln>
                <a:effectLst/>
              </a:rPr>
              <a:t>Each stock has its unique model trained using Adam optimizer and mean squared error (MSE) loss for 200 epochs with a batch size of 32. </a:t>
            </a:r>
          </a:p>
          <a:p>
            <a:pPr marL="0" marR="0" lvl="0" indent="-228600" fontAlgn="base">
              <a:lnSpc>
                <a:spcPct val="110000"/>
              </a:lnSpc>
              <a:spcBef>
                <a:spcPct val="0"/>
              </a:spcBef>
              <a:spcAft>
                <a:spcPts val="600"/>
              </a:spcAft>
              <a:buClrTx/>
              <a:buSzTx/>
              <a:buFont typeface="Arial" panose="020B0604020202020204" pitchFamily="34" charset="0"/>
              <a:buChar char="•"/>
              <a:tabLst/>
            </a:pPr>
            <a:r>
              <a:rPr kumimoji="0" lang="en-US" altLang="en-US" sz="1000" b="1" i="0" u="none" strike="noStrike" cap="none" normalizeH="0" baseline="0" dirty="0">
                <a:ln>
                  <a:noFill/>
                </a:ln>
                <a:effectLst/>
              </a:rPr>
              <a:t>Prediction and Evaluation</a:t>
            </a:r>
            <a:r>
              <a:rPr kumimoji="0" lang="en-US" altLang="en-US" sz="1000" b="0" i="0" u="none" strike="noStrike" cap="none" normalizeH="0" baseline="0" dirty="0">
                <a:ln>
                  <a:noFill/>
                </a:ln>
                <a:effectLst/>
              </a:rPr>
              <a:t>:</a:t>
            </a:r>
          </a:p>
          <a:p>
            <a:pPr marL="457200" marR="0" lvl="1" indent="-228600" fontAlgn="base">
              <a:lnSpc>
                <a:spcPct val="110000"/>
              </a:lnSpc>
              <a:spcBef>
                <a:spcPct val="0"/>
              </a:spcBef>
              <a:spcAft>
                <a:spcPts val="600"/>
              </a:spcAft>
              <a:buClrTx/>
              <a:buSzTx/>
              <a:buFont typeface="Arial" panose="020B0604020202020204" pitchFamily="34" charset="0"/>
              <a:buChar char="•"/>
              <a:tabLst/>
            </a:pPr>
            <a:r>
              <a:rPr kumimoji="0" lang="en-US" altLang="en-US" sz="1000" b="0" i="0" u="none" strike="noStrike" cap="none" normalizeH="0" baseline="0" dirty="0">
                <a:ln>
                  <a:noFill/>
                </a:ln>
                <a:effectLst/>
              </a:rPr>
              <a:t>Predictions are inverse-transformed back to the original scale for comparison. </a:t>
            </a:r>
          </a:p>
          <a:p>
            <a:pPr marL="457200" marR="0" lvl="1" indent="-228600" fontAlgn="base">
              <a:lnSpc>
                <a:spcPct val="110000"/>
              </a:lnSpc>
              <a:spcBef>
                <a:spcPct val="0"/>
              </a:spcBef>
              <a:spcAft>
                <a:spcPts val="600"/>
              </a:spcAft>
              <a:buClrTx/>
              <a:buSzTx/>
              <a:buFont typeface="Arial" panose="020B0604020202020204" pitchFamily="34" charset="0"/>
              <a:buChar char="•"/>
              <a:tabLst/>
            </a:pPr>
            <a:r>
              <a:rPr kumimoji="0" lang="en-US" altLang="en-US" sz="1000" b="0" i="0" u="none" strike="noStrike" cap="none" normalizeH="0" baseline="0" dirty="0">
                <a:ln>
                  <a:noFill/>
                </a:ln>
                <a:effectLst/>
              </a:rPr>
              <a:t>The models' performance is evaluated using MSE, and results (actual vs. predicted prices) are plotted. </a:t>
            </a:r>
          </a:p>
          <a:p>
            <a:pPr marL="0" marR="0" lvl="0" indent="-228600" fontAlgn="base">
              <a:lnSpc>
                <a:spcPct val="110000"/>
              </a:lnSpc>
              <a:spcBef>
                <a:spcPct val="0"/>
              </a:spcBef>
              <a:spcAft>
                <a:spcPts val="600"/>
              </a:spcAft>
              <a:buClrTx/>
              <a:buSzTx/>
              <a:buFont typeface="Arial" panose="020B0604020202020204" pitchFamily="34" charset="0"/>
              <a:buChar char="•"/>
              <a:tabLst/>
            </a:pPr>
            <a:r>
              <a:rPr kumimoji="0" lang="en-US" altLang="en-US" sz="1000" b="1" i="0" u="none" strike="noStrike" cap="none" normalizeH="0" baseline="0" dirty="0">
                <a:ln>
                  <a:noFill/>
                </a:ln>
                <a:effectLst/>
              </a:rPr>
              <a:t>Storage and Visualization</a:t>
            </a:r>
            <a:r>
              <a:rPr kumimoji="0" lang="en-US" altLang="en-US" sz="1000" b="0" i="0" u="none" strike="noStrike" cap="none" normalizeH="0" baseline="0" dirty="0">
                <a:ln>
                  <a:noFill/>
                </a:ln>
                <a:effectLst/>
              </a:rPr>
              <a:t>:</a:t>
            </a:r>
          </a:p>
          <a:p>
            <a:pPr marL="457200" marR="0" lvl="1" indent="-228600" fontAlgn="base">
              <a:lnSpc>
                <a:spcPct val="110000"/>
              </a:lnSpc>
              <a:spcBef>
                <a:spcPct val="0"/>
              </a:spcBef>
              <a:spcAft>
                <a:spcPts val="600"/>
              </a:spcAft>
              <a:buClrTx/>
              <a:buSzTx/>
              <a:buFont typeface="Arial" panose="020B0604020202020204" pitchFamily="34" charset="0"/>
              <a:buChar char="•"/>
              <a:tabLst/>
            </a:pPr>
            <a:r>
              <a:rPr kumimoji="0" lang="en-US" altLang="en-US" sz="1000" b="0" i="0" u="none" strike="noStrike" cap="none" normalizeH="0" baseline="0" dirty="0">
                <a:ln>
                  <a:noFill/>
                </a:ln>
                <a:effectLst/>
              </a:rPr>
              <a:t>Models are named dynamically and stored in a dictionary. </a:t>
            </a:r>
          </a:p>
          <a:p>
            <a:pPr marL="457200" marR="0" lvl="1" indent="-228600" fontAlgn="base">
              <a:lnSpc>
                <a:spcPct val="110000"/>
              </a:lnSpc>
              <a:spcBef>
                <a:spcPct val="0"/>
              </a:spcBef>
              <a:spcAft>
                <a:spcPts val="600"/>
              </a:spcAft>
              <a:buClrTx/>
              <a:buSzTx/>
              <a:buFont typeface="Arial" panose="020B0604020202020204" pitchFamily="34" charset="0"/>
              <a:buChar char="•"/>
              <a:tabLst/>
            </a:pPr>
            <a:r>
              <a:rPr kumimoji="0" lang="en-US" altLang="en-US" sz="1000" b="0" i="0" u="none" strike="noStrike" cap="none" normalizeH="0" baseline="0" dirty="0">
                <a:ln>
                  <a:noFill/>
                </a:ln>
                <a:effectLst/>
              </a:rPr>
              <a:t>Plots visualize the actual vs. predicted prices to assess model performance visually for each stock symbol. </a:t>
            </a:r>
          </a:p>
          <a:p>
            <a:pPr marL="0" marR="0" lvl="0" indent="-228600" fontAlgn="base">
              <a:lnSpc>
                <a:spcPct val="110000"/>
              </a:lnSpc>
              <a:spcBef>
                <a:spcPct val="0"/>
              </a:spcBef>
              <a:spcAft>
                <a:spcPts val="600"/>
              </a:spcAft>
              <a:buClrTx/>
              <a:buSzTx/>
              <a:buFont typeface="Arial" panose="020B0604020202020204" pitchFamily="34" charset="0"/>
              <a:buChar char="•"/>
              <a:tabLst/>
            </a:pPr>
            <a:endParaRPr kumimoji="0" lang="en-US" altLang="en-US" sz="500" b="0" i="0" u="none" strike="noStrike" cap="none" normalizeH="0" baseline="0" dirty="0">
              <a:ln>
                <a:noFill/>
              </a:ln>
              <a:effectLst/>
            </a:endParaRPr>
          </a:p>
          <a:p>
            <a:pPr indent="-228600">
              <a:lnSpc>
                <a:spcPct val="110000"/>
              </a:lnSpc>
              <a:spcAft>
                <a:spcPts val="600"/>
              </a:spcAft>
              <a:buFont typeface="Arial" panose="020B0604020202020204" pitchFamily="34" charset="0"/>
              <a:buChar char="•"/>
            </a:pPr>
            <a:endParaRPr lang="en-US" sz="500" dirty="0"/>
          </a:p>
        </p:txBody>
      </p:sp>
      <p:pic>
        <p:nvPicPr>
          <p:cNvPr id="5" name="Content Placeholder 4">
            <a:extLst>
              <a:ext uri="{FF2B5EF4-FFF2-40B4-BE49-F238E27FC236}">
                <a16:creationId xmlns:a16="http://schemas.microsoft.com/office/drawing/2014/main" id="{AFD9F21F-73A4-6246-C954-7583C4341E18}"/>
              </a:ext>
            </a:extLst>
          </p:cNvPr>
          <p:cNvPicPr>
            <a:picLocks noGrp="1" noChangeAspect="1"/>
          </p:cNvPicPr>
          <p:nvPr>
            <p:ph idx="1"/>
          </p:nvPr>
        </p:nvPicPr>
        <p:blipFill>
          <a:blip r:embed="rId2"/>
          <a:srcRect r="3" b="3591"/>
          <a:stretch/>
        </p:blipFill>
        <p:spPr>
          <a:xfrm>
            <a:off x="20" y="10"/>
            <a:ext cx="4064665" cy="2743190"/>
          </a:xfrm>
          <a:prstGeom prst="rect">
            <a:avLst/>
          </a:prstGeom>
        </p:spPr>
      </p:pic>
      <p:pic>
        <p:nvPicPr>
          <p:cNvPr id="9" name="Picture 8">
            <a:extLst>
              <a:ext uri="{FF2B5EF4-FFF2-40B4-BE49-F238E27FC236}">
                <a16:creationId xmlns:a16="http://schemas.microsoft.com/office/drawing/2014/main" id="{31B13A0E-5F3F-1755-8FD2-2368D443EB06}"/>
              </a:ext>
            </a:extLst>
          </p:cNvPr>
          <p:cNvPicPr>
            <a:picLocks noChangeAspect="1"/>
          </p:cNvPicPr>
          <p:nvPr/>
        </p:nvPicPr>
        <p:blipFill>
          <a:blip r:embed="rId3"/>
          <a:srcRect t="8518" r="3" b="2975"/>
          <a:stretch/>
        </p:blipFill>
        <p:spPr>
          <a:xfrm>
            <a:off x="4064687" y="10"/>
            <a:ext cx="4064685" cy="2743190"/>
          </a:xfrm>
          <a:prstGeom prst="rect">
            <a:avLst/>
          </a:prstGeom>
        </p:spPr>
      </p:pic>
      <p:pic>
        <p:nvPicPr>
          <p:cNvPr id="7" name="Picture 6">
            <a:extLst>
              <a:ext uri="{FF2B5EF4-FFF2-40B4-BE49-F238E27FC236}">
                <a16:creationId xmlns:a16="http://schemas.microsoft.com/office/drawing/2014/main" id="{9EBD34DE-5B71-F88A-0EBF-FC8306B61264}"/>
              </a:ext>
            </a:extLst>
          </p:cNvPr>
          <p:cNvPicPr>
            <a:picLocks noChangeAspect="1"/>
          </p:cNvPicPr>
          <p:nvPr/>
        </p:nvPicPr>
        <p:blipFill>
          <a:blip r:embed="rId4"/>
          <a:srcRect t="2894" r="3" b="3"/>
          <a:stretch/>
        </p:blipFill>
        <p:spPr>
          <a:xfrm>
            <a:off x="8127315" y="10"/>
            <a:ext cx="4064685" cy="2743190"/>
          </a:xfrm>
          <a:prstGeom prst="rect">
            <a:avLst/>
          </a:prstGeom>
        </p:spPr>
      </p:pic>
    </p:spTree>
    <p:extLst>
      <p:ext uri="{BB962C8B-B14F-4D97-AF65-F5344CB8AC3E}">
        <p14:creationId xmlns:p14="http://schemas.microsoft.com/office/powerpoint/2010/main" val="1859668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D496F58-731B-4833-93F9-53192FC21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5B3A3C-971D-4F24-9512-C9E4590CA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4" y="-5040"/>
            <a:ext cx="7319004" cy="2062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
            <a:extLst>
              <a:ext uri="{FF2B5EF4-FFF2-40B4-BE49-F238E27FC236}">
                <a16:creationId xmlns:a16="http://schemas.microsoft.com/office/drawing/2014/main" id="{4885365C-27B1-30C2-1B0E-AB2A1D8F3C41}"/>
              </a:ext>
            </a:extLst>
          </p:cNvPr>
          <p:cNvSpPr>
            <a:spLocks noChangeArrowheads="1"/>
          </p:cNvSpPr>
          <p:nvPr/>
        </p:nvSpPr>
        <p:spPr bwMode="auto">
          <a:xfrm>
            <a:off x="8115300" y="685800"/>
            <a:ext cx="3274280" cy="550885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R="0" lvl="0" fontAlgn="base">
              <a:lnSpc>
                <a:spcPct val="110000"/>
              </a:lnSpc>
              <a:spcBef>
                <a:spcPct val="0"/>
              </a:spcBef>
              <a:spcAft>
                <a:spcPts val="600"/>
              </a:spcAft>
              <a:buClrTx/>
              <a:buSzTx/>
              <a:tabLst/>
            </a:pPr>
            <a:r>
              <a:rPr lang="en-US" altLang="en-US" sz="1100" b="1" dirty="0"/>
              <a:t>THE  DECISION-MAKING PROCESS.</a:t>
            </a:r>
            <a:endParaRPr kumimoji="0" lang="en-US" altLang="en-US" sz="1100" b="1" i="0" u="none" strike="noStrike" cap="none" normalizeH="0" baseline="0" dirty="0">
              <a:ln>
                <a:noFill/>
              </a:ln>
              <a:effectLst/>
            </a:endParaRPr>
          </a:p>
          <a:p>
            <a:pPr marL="0" marR="0" lvl="0" indent="-228600" fontAlgn="base">
              <a:lnSpc>
                <a:spcPct val="110000"/>
              </a:lnSpc>
              <a:spcBef>
                <a:spcPct val="0"/>
              </a:spcBef>
              <a:spcAft>
                <a:spcPts val="600"/>
              </a:spcAft>
              <a:buClrTx/>
              <a:buSzTx/>
              <a:buFont typeface="Arial" panose="020B0604020202020204" pitchFamily="34" charset="0"/>
              <a:buChar char="•"/>
              <a:tabLst/>
            </a:pPr>
            <a:r>
              <a:rPr kumimoji="0" lang="en-US" altLang="en-US" sz="1100" b="1" i="0" u="none" strike="noStrike" cap="none" normalizeH="0" baseline="0" dirty="0">
                <a:ln>
                  <a:noFill/>
                </a:ln>
                <a:effectLst/>
              </a:rPr>
              <a:t>Purpose</a:t>
            </a:r>
            <a:r>
              <a:rPr kumimoji="0" lang="en-US" altLang="en-US" sz="1100" b="0" i="0" u="none" strike="noStrike" cap="none" normalizeH="0" baseline="0" dirty="0">
                <a:ln>
                  <a:noFill/>
                </a:ln>
                <a:effectLst/>
              </a:rPr>
              <a:t>: Decide whether to "Keep" or "Sell" a stock based on future price predictions.</a:t>
            </a:r>
          </a:p>
          <a:p>
            <a:pPr marL="0" marR="0" lvl="0" indent="-228600" fontAlgn="base">
              <a:lnSpc>
                <a:spcPct val="110000"/>
              </a:lnSpc>
              <a:spcBef>
                <a:spcPct val="0"/>
              </a:spcBef>
              <a:spcAft>
                <a:spcPts val="600"/>
              </a:spcAft>
              <a:buClrTx/>
              <a:buSzTx/>
              <a:buFont typeface="Arial" panose="020B0604020202020204" pitchFamily="34" charset="0"/>
              <a:buChar char="•"/>
              <a:tabLst/>
            </a:pPr>
            <a:r>
              <a:rPr kumimoji="0" lang="en-US" altLang="en-US" sz="1100" b="1" i="0" u="none" strike="noStrike" cap="none" normalizeH="0" baseline="0" dirty="0">
                <a:ln>
                  <a:noFill/>
                </a:ln>
                <a:effectLst/>
              </a:rPr>
              <a:t>Logic</a:t>
            </a:r>
            <a:r>
              <a:rPr kumimoji="0" lang="en-US" altLang="en-US" sz="1100" b="0" i="0" u="none" strike="noStrike" cap="none" normalizeH="0" baseline="0" dirty="0">
                <a:ln>
                  <a:noFill/>
                </a:ln>
                <a:effectLst/>
              </a:rPr>
              <a:t>:</a:t>
            </a:r>
          </a:p>
          <a:p>
            <a:pPr marL="457200" marR="0" lvl="1" indent="-228600" fontAlgn="base">
              <a:lnSpc>
                <a:spcPct val="110000"/>
              </a:lnSpc>
              <a:spcBef>
                <a:spcPct val="0"/>
              </a:spcBef>
              <a:spcAft>
                <a:spcPts val="600"/>
              </a:spcAft>
              <a:buClrTx/>
              <a:buSzTx/>
              <a:buFont typeface="Arial" panose="020B0604020202020204" pitchFamily="34" charset="0"/>
              <a:buChar char="•"/>
              <a:tabLst/>
            </a:pPr>
            <a:r>
              <a:rPr kumimoji="0" lang="en-US" altLang="en-US" sz="1100" b="0" i="0" u="none" strike="noStrike" cap="none" normalizeH="0" baseline="0" dirty="0">
                <a:ln>
                  <a:noFill/>
                </a:ln>
                <a:effectLst/>
              </a:rPr>
              <a:t>Check if the predicted trend is </a:t>
            </a:r>
            <a:r>
              <a:rPr kumimoji="0" lang="en-US" altLang="en-US" sz="1100" b="1" i="0" u="none" strike="noStrike" cap="none" normalizeH="0" baseline="0" dirty="0">
                <a:ln>
                  <a:noFill/>
                </a:ln>
                <a:effectLst/>
              </a:rPr>
              <a:t>"upward"</a:t>
            </a:r>
            <a:r>
              <a:rPr kumimoji="0" lang="en-US" altLang="en-US" sz="1100" b="0" i="0" u="none" strike="noStrike" cap="none" normalizeH="0" baseline="0" dirty="0">
                <a:ln>
                  <a:noFill/>
                </a:ln>
                <a:effectLst/>
              </a:rPr>
              <a:t> or </a:t>
            </a:r>
            <a:r>
              <a:rPr kumimoji="0" lang="en-US" altLang="en-US" sz="1100" b="1" i="0" u="none" strike="noStrike" cap="none" normalizeH="0" baseline="0" dirty="0">
                <a:ln>
                  <a:noFill/>
                </a:ln>
                <a:effectLst/>
              </a:rPr>
              <a:t>"downward."</a:t>
            </a:r>
            <a:r>
              <a:rPr kumimoji="0" lang="en-US" altLang="en-US" sz="1100" b="0" i="0" u="none" strike="noStrike" cap="none" normalizeH="0" baseline="0" dirty="0">
                <a:ln>
                  <a:noFill/>
                </a:ln>
                <a:effectLst/>
              </a:rPr>
              <a:t> </a:t>
            </a:r>
          </a:p>
          <a:p>
            <a:pPr marL="457200" marR="0" lvl="1" indent="-228600" fontAlgn="base">
              <a:lnSpc>
                <a:spcPct val="110000"/>
              </a:lnSpc>
              <a:spcBef>
                <a:spcPct val="0"/>
              </a:spcBef>
              <a:spcAft>
                <a:spcPts val="600"/>
              </a:spcAft>
              <a:buClrTx/>
              <a:buSzTx/>
              <a:buFont typeface="Arial" panose="020B0604020202020204" pitchFamily="34" charset="0"/>
              <a:buChar char="•"/>
              <a:tabLst/>
            </a:pPr>
            <a:r>
              <a:rPr kumimoji="0" lang="en-US" altLang="en-US" sz="1100" b="0" i="0" u="none" strike="noStrike" cap="none" normalizeH="0" baseline="0" dirty="0">
                <a:ln>
                  <a:noFill/>
                </a:ln>
                <a:effectLst/>
              </a:rPr>
              <a:t>Evaluate the </a:t>
            </a:r>
            <a:r>
              <a:rPr kumimoji="0" lang="en-US" altLang="en-US" sz="1100" b="1" i="0" u="none" strike="noStrike" cap="none" normalizeH="0" baseline="0" dirty="0">
                <a:ln>
                  <a:noFill/>
                </a:ln>
                <a:effectLst/>
              </a:rPr>
              <a:t>maximum potential drop</a:t>
            </a:r>
            <a:r>
              <a:rPr kumimoji="0" lang="en-US" altLang="en-US" sz="1100" b="0" i="0" u="none" strike="noStrike" cap="none" normalizeH="0" baseline="0" dirty="0">
                <a:ln>
                  <a:noFill/>
                </a:ln>
                <a:effectLst/>
              </a:rPr>
              <a:t> in price compared to the current price. </a:t>
            </a:r>
          </a:p>
          <a:p>
            <a:pPr marL="457200" marR="0" lvl="1" indent="-228600" fontAlgn="base">
              <a:lnSpc>
                <a:spcPct val="110000"/>
              </a:lnSpc>
              <a:spcBef>
                <a:spcPct val="0"/>
              </a:spcBef>
              <a:spcAft>
                <a:spcPts val="600"/>
              </a:spcAft>
              <a:buClrTx/>
              <a:buSzTx/>
              <a:buFont typeface="Arial" panose="020B0604020202020204" pitchFamily="34" charset="0"/>
              <a:buChar char="•"/>
              <a:tabLst/>
            </a:pPr>
            <a:r>
              <a:rPr kumimoji="0" lang="en-US" altLang="en-US" sz="1100" b="0" i="0" u="none" strike="noStrike" cap="none" normalizeH="0" baseline="0" dirty="0">
                <a:ln>
                  <a:noFill/>
                </a:ln>
                <a:effectLst/>
              </a:rPr>
              <a:t>If the trend is downward or the drop exceeds </a:t>
            </a:r>
            <a:r>
              <a:rPr kumimoji="0" lang="en-US" altLang="en-US" sz="1100" b="1" i="0" u="none" strike="noStrike" cap="none" normalizeH="0" baseline="0" dirty="0">
                <a:ln>
                  <a:noFill/>
                </a:ln>
                <a:effectLst/>
              </a:rPr>
              <a:t>-5%</a:t>
            </a:r>
            <a:r>
              <a:rPr kumimoji="0" lang="en-US" altLang="en-US" sz="1100" b="0" i="0" u="none" strike="noStrike" cap="none" normalizeH="0" baseline="0" dirty="0">
                <a:ln>
                  <a:noFill/>
                </a:ln>
                <a:effectLst/>
              </a:rPr>
              <a:t>, recommend </a:t>
            </a:r>
            <a:r>
              <a:rPr kumimoji="0" lang="en-US" altLang="en-US" sz="1100" b="1" i="0" u="none" strike="noStrike" cap="none" normalizeH="0" baseline="0" dirty="0">
                <a:ln>
                  <a:noFill/>
                </a:ln>
                <a:effectLst/>
              </a:rPr>
              <a:t>"Sell."</a:t>
            </a:r>
            <a:r>
              <a:rPr kumimoji="0" lang="en-US" altLang="en-US" sz="1100" b="0" i="0" u="none" strike="noStrike" cap="none" normalizeH="0" baseline="0" dirty="0">
                <a:ln>
                  <a:noFill/>
                </a:ln>
                <a:effectLst/>
              </a:rPr>
              <a:t> Otherwise, recommend </a:t>
            </a:r>
            <a:r>
              <a:rPr kumimoji="0" lang="en-US" altLang="en-US" sz="1100" b="1" i="0" u="none" strike="noStrike" cap="none" normalizeH="0" baseline="0" dirty="0">
                <a:ln>
                  <a:noFill/>
                </a:ln>
                <a:effectLst/>
              </a:rPr>
              <a:t>"Keep."</a:t>
            </a:r>
            <a:r>
              <a:rPr kumimoji="0" lang="en-US" altLang="en-US" sz="1100" b="0" i="0" u="none" strike="noStrike" cap="none" normalizeH="0" baseline="0" dirty="0">
                <a:ln>
                  <a:noFill/>
                </a:ln>
                <a:effectLst/>
              </a:rPr>
              <a:t> </a:t>
            </a:r>
          </a:p>
          <a:p>
            <a:pPr marL="0" marR="0" lvl="0" indent="-228600" fontAlgn="base">
              <a:lnSpc>
                <a:spcPct val="110000"/>
              </a:lnSpc>
              <a:spcBef>
                <a:spcPct val="0"/>
              </a:spcBef>
              <a:spcAft>
                <a:spcPts val="600"/>
              </a:spcAft>
              <a:buClrTx/>
              <a:buSzTx/>
              <a:buFont typeface="Arial" panose="020B0604020202020204" pitchFamily="34" charset="0"/>
              <a:buChar char="•"/>
              <a:tabLst/>
            </a:pPr>
            <a:r>
              <a:rPr kumimoji="0" lang="en-US" altLang="en-US" sz="1100" b="1" i="0" u="none" strike="noStrike" cap="none" normalizeH="0" baseline="0" dirty="0">
                <a:ln>
                  <a:noFill/>
                </a:ln>
                <a:effectLst/>
              </a:rPr>
              <a:t>Implementation</a:t>
            </a:r>
            <a:r>
              <a:rPr kumimoji="0" lang="en-US" altLang="en-US" sz="1100" b="0" i="0" u="none" strike="noStrike" cap="none" normalizeH="0" baseline="0" dirty="0">
                <a:ln>
                  <a:noFill/>
                </a:ln>
                <a:effectLst/>
              </a:rPr>
              <a:t>:</a:t>
            </a:r>
          </a:p>
          <a:p>
            <a:pPr marL="457200" marR="0" lvl="1" indent="-228600" fontAlgn="base">
              <a:lnSpc>
                <a:spcPct val="110000"/>
              </a:lnSpc>
              <a:spcBef>
                <a:spcPct val="0"/>
              </a:spcBef>
              <a:spcAft>
                <a:spcPts val="600"/>
              </a:spcAft>
              <a:buClrTx/>
              <a:buSzTx/>
              <a:buFont typeface="Arial" panose="020B0604020202020204" pitchFamily="34" charset="0"/>
              <a:buChar char="•"/>
              <a:tabLst/>
            </a:pPr>
            <a:r>
              <a:rPr kumimoji="0" lang="en-US" altLang="en-US" sz="1100" b="0" i="0" u="none" strike="noStrike" cap="none" normalizeH="0" baseline="0" dirty="0">
                <a:ln>
                  <a:noFill/>
                </a:ln>
                <a:effectLst/>
              </a:rPr>
              <a:t>For each stock, evaluate predictions for the next few days. </a:t>
            </a:r>
          </a:p>
          <a:p>
            <a:pPr marL="457200" marR="0" lvl="1" indent="-228600" fontAlgn="base">
              <a:lnSpc>
                <a:spcPct val="110000"/>
              </a:lnSpc>
              <a:spcBef>
                <a:spcPct val="0"/>
              </a:spcBef>
              <a:spcAft>
                <a:spcPts val="600"/>
              </a:spcAft>
              <a:buClrTx/>
              <a:buSzTx/>
              <a:buFont typeface="Arial" panose="020B0604020202020204" pitchFamily="34" charset="0"/>
              <a:buChar char="•"/>
              <a:tabLst/>
            </a:pPr>
            <a:r>
              <a:rPr kumimoji="0" lang="en-US" altLang="en-US" sz="1100" b="0" i="0" u="none" strike="noStrike" cap="none" normalizeH="0" baseline="0" dirty="0">
                <a:ln>
                  <a:noFill/>
                </a:ln>
                <a:effectLst/>
              </a:rPr>
              <a:t>Store decisions with reasons (e.g., "Predicted downward trend" or "Acceptable drop"). </a:t>
            </a:r>
          </a:p>
          <a:p>
            <a:pPr marL="0" marR="0" lvl="0" indent="-228600" fontAlgn="base">
              <a:lnSpc>
                <a:spcPct val="110000"/>
              </a:lnSpc>
              <a:spcBef>
                <a:spcPct val="0"/>
              </a:spcBef>
              <a:spcAft>
                <a:spcPts val="600"/>
              </a:spcAft>
              <a:buClrTx/>
              <a:buSzTx/>
              <a:buFont typeface="Arial" panose="020B0604020202020204" pitchFamily="34" charset="0"/>
              <a:buChar char="•"/>
              <a:tabLst/>
            </a:pPr>
            <a:r>
              <a:rPr kumimoji="0" lang="en-US" altLang="en-US" sz="1100" b="1" i="0" u="none" strike="noStrike" cap="none" normalizeH="0" baseline="0" dirty="0">
                <a:ln>
                  <a:noFill/>
                </a:ln>
                <a:effectLst/>
              </a:rPr>
              <a:t>Output</a:t>
            </a:r>
            <a:r>
              <a:rPr kumimoji="0" lang="en-US" altLang="en-US" sz="1100" b="0" i="0" u="none" strike="noStrike" cap="none" normalizeH="0" baseline="0" dirty="0">
                <a:ln>
                  <a:noFill/>
                </a:ln>
                <a:effectLst/>
              </a:rPr>
              <a:t>:</a:t>
            </a:r>
          </a:p>
          <a:p>
            <a:pPr marL="457200" marR="0" lvl="1" indent="-228600" fontAlgn="base">
              <a:lnSpc>
                <a:spcPct val="110000"/>
              </a:lnSpc>
              <a:spcBef>
                <a:spcPct val="0"/>
              </a:spcBef>
              <a:spcAft>
                <a:spcPts val="600"/>
              </a:spcAft>
              <a:buClrTx/>
              <a:buSzTx/>
              <a:buFont typeface="Arial" panose="020B0604020202020204" pitchFamily="34" charset="0"/>
              <a:buChar char="•"/>
              <a:tabLst/>
            </a:pPr>
            <a:r>
              <a:rPr kumimoji="0" lang="en-US" altLang="en-US" sz="1100" b="0" i="0" u="none" strike="noStrike" cap="none" normalizeH="0" baseline="0" dirty="0">
                <a:ln>
                  <a:noFill/>
                </a:ln>
                <a:effectLst/>
              </a:rPr>
              <a:t>Detailed decisions for each stock, including predictions, "Keep" or "Sell," and reasoning. </a:t>
            </a:r>
          </a:p>
          <a:p>
            <a:pPr marL="457200" marR="0" lvl="1" indent="-228600" fontAlgn="base">
              <a:lnSpc>
                <a:spcPct val="110000"/>
              </a:lnSpc>
              <a:spcBef>
                <a:spcPct val="0"/>
              </a:spcBef>
              <a:spcAft>
                <a:spcPts val="600"/>
              </a:spcAft>
              <a:buClrTx/>
              <a:buSzTx/>
              <a:buFont typeface="Arial" panose="020B0604020202020204" pitchFamily="34" charset="0"/>
              <a:buChar char="•"/>
              <a:tabLst/>
            </a:pPr>
            <a:r>
              <a:rPr kumimoji="0" lang="en-US" altLang="en-US" sz="1100" b="0" i="0" u="none" strike="noStrike" cap="none" normalizeH="0" baseline="0" dirty="0">
                <a:ln>
                  <a:noFill/>
                </a:ln>
                <a:effectLst/>
              </a:rPr>
              <a:t>A summary for quick review. </a:t>
            </a:r>
          </a:p>
          <a:p>
            <a:pPr marL="0" marR="0" lvl="0" indent="-228600" fontAlgn="base">
              <a:lnSpc>
                <a:spcPct val="110000"/>
              </a:lnSpc>
              <a:spcBef>
                <a:spcPct val="0"/>
              </a:spcBef>
              <a:spcAft>
                <a:spcPts val="600"/>
              </a:spcAft>
              <a:buClrTx/>
              <a:buSzTx/>
              <a:buFont typeface="Arial" panose="020B0604020202020204" pitchFamily="34" charset="0"/>
              <a:buChar char="•"/>
              <a:tabLst/>
            </a:pPr>
            <a:endParaRPr kumimoji="0" lang="en-US" altLang="en-US" sz="1100" b="0" i="0" u="none" strike="noStrike" cap="none" normalizeH="0" baseline="0" dirty="0">
              <a:ln>
                <a:noFill/>
              </a:ln>
              <a:effectLst/>
            </a:endParaRPr>
          </a:p>
        </p:txBody>
      </p:sp>
      <p:pic>
        <p:nvPicPr>
          <p:cNvPr id="5" name="Content Placeholder 4">
            <a:extLst>
              <a:ext uri="{FF2B5EF4-FFF2-40B4-BE49-F238E27FC236}">
                <a16:creationId xmlns:a16="http://schemas.microsoft.com/office/drawing/2014/main" id="{4A3583E3-53ED-2E5C-CFDC-CBDD723BFF0E}"/>
              </a:ext>
            </a:extLst>
          </p:cNvPr>
          <p:cNvPicPr>
            <a:picLocks noGrp="1" noChangeAspect="1"/>
          </p:cNvPicPr>
          <p:nvPr>
            <p:ph idx="1"/>
          </p:nvPr>
        </p:nvPicPr>
        <p:blipFill>
          <a:blip r:embed="rId2"/>
          <a:srcRect t="22257" r="-1" b="55"/>
          <a:stretch/>
        </p:blipFill>
        <p:spPr>
          <a:xfrm>
            <a:off x="-3804" y="2057400"/>
            <a:ext cx="7312859" cy="4800600"/>
          </a:xfrm>
          <a:prstGeom prst="rect">
            <a:avLst/>
          </a:prstGeom>
        </p:spPr>
      </p:pic>
    </p:spTree>
    <p:extLst>
      <p:ext uri="{BB962C8B-B14F-4D97-AF65-F5344CB8AC3E}">
        <p14:creationId xmlns:p14="http://schemas.microsoft.com/office/powerpoint/2010/main" val="3360293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CA19E-FB94-B243-D08D-28C27358F1E3}"/>
              </a:ext>
            </a:extLst>
          </p:cNvPr>
          <p:cNvSpPr>
            <a:spLocks noGrp="1"/>
          </p:cNvSpPr>
          <p:nvPr>
            <p:ph type="title"/>
          </p:nvPr>
        </p:nvSpPr>
        <p:spPr/>
        <p:txBody>
          <a:bodyPr/>
          <a:lstStyle/>
          <a:p>
            <a:r>
              <a:rPr lang="en-US" dirty="0"/>
              <a:t>MODEL SELECTION.</a:t>
            </a:r>
            <a:endParaRPr lang="en-IN" dirty="0"/>
          </a:p>
        </p:txBody>
      </p:sp>
      <p:sp>
        <p:nvSpPr>
          <p:cNvPr id="3" name="Content Placeholder 2">
            <a:extLst>
              <a:ext uri="{FF2B5EF4-FFF2-40B4-BE49-F238E27FC236}">
                <a16:creationId xmlns:a16="http://schemas.microsoft.com/office/drawing/2014/main" id="{6D4E2549-3FB8-B39E-AE3F-47069DFC3B1A}"/>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914873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CFB7124-993E-4CF3-A0CA-A32DF6CC4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694F4EA-6586-4537-8435-1C89CECA2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79400" cy="6857999"/>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CC8DE2-30D3-1600-4159-AA02A8E028CD}"/>
              </a:ext>
            </a:extLst>
          </p:cNvPr>
          <p:cNvSpPr>
            <a:spLocks noGrp="1"/>
          </p:cNvSpPr>
          <p:nvPr>
            <p:ph type="title"/>
          </p:nvPr>
        </p:nvSpPr>
        <p:spPr>
          <a:xfrm>
            <a:off x="238386" y="110531"/>
            <a:ext cx="2705781" cy="840622"/>
          </a:xfrm>
        </p:spPr>
        <p:txBody>
          <a:bodyPr vert="horz" lIns="91440" tIns="45720" rIns="91440" bIns="45720" rtlCol="0" anchor="b">
            <a:normAutofit/>
          </a:bodyPr>
          <a:lstStyle/>
          <a:p>
            <a:r>
              <a:rPr lang="en-US" sz="4400" u="sng" dirty="0"/>
              <a:t>RESULTS</a:t>
            </a:r>
          </a:p>
        </p:txBody>
      </p:sp>
      <p:pic>
        <p:nvPicPr>
          <p:cNvPr id="5" name="Content Placeholder 4">
            <a:extLst>
              <a:ext uri="{FF2B5EF4-FFF2-40B4-BE49-F238E27FC236}">
                <a16:creationId xmlns:a16="http://schemas.microsoft.com/office/drawing/2014/main" id="{3BF4BA9F-04ED-AF67-AB4F-9989762C4414}"/>
              </a:ext>
            </a:extLst>
          </p:cNvPr>
          <p:cNvPicPr>
            <a:picLocks noGrp="1" noChangeAspect="1"/>
          </p:cNvPicPr>
          <p:nvPr>
            <p:ph idx="1"/>
          </p:nvPr>
        </p:nvPicPr>
        <p:blipFill>
          <a:blip r:embed="rId2"/>
          <a:stretch>
            <a:fillRect/>
          </a:stretch>
        </p:blipFill>
        <p:spPr>
          <a:xfrm>
            <a:off x="3285811" y="110531"/>
            <a:ext cx="6922988" cy="3185852"/>
          </a:xfrm>
          <a:prstGeom prst="rect">
            <a:avLst/>
          </a:prstGeom>
        </p:spPr>
      </p:pic>
      <p:sp>
        <p:nvSpPr>
          <p:cNvPr id="4" name="TextBox 3">
            <a:extLst>
              <a:ext uri="{FF2B5EF4-FFF2-40B4-BE49-F238E27FC236}">
                <a16:creationId xmlns:a16="http://schemas.microsoft.com/office/drawing/2014/main" id="{21F74027-FFA1-AB54-9578-04C1751A1735}"/>
              </a:ext>
            </a:extLst>
          </p:cNvPr>
          <p:cNvSpPr txBox="1"/>
          <p:nvPr/>
        </p:nvSpPr>
        <p:spPr>
          <a:xfrm>
            <a:off x="993193" y="3880579"/>
            <a:ext cx="3901948" cy="461665"/>
          </a:xfrm>
          <a:prstGeom prst="rect">
            <a:avLst/>
          </a:prstGeom>
          <a:noFill/>
        </p:spPr>
        <p:txBody>
          <a:bodyPr wrap="square">
            <a:spAutoFit/>
          </a:bodyPr>
          <a:lstStyle/>
          <a:p>
            <a:r>
              <a:rPr lang="en-US" sz="2400" b="1" u="sng" dirty="0">
                <a:solidFill>
                  <a:schemeClr val="bg2">
                    <a:lumMod val="10000"/>
                  </a:schemeClr>
                </a:solidFill>
                <a:latin typeface="Aharoni" panose="02010803020104030203" pitchFamily="2" charset="-79"/>
                <a:cs typeface="Aharoni" panose="02010803020104030203" pitchFamily="2" charset="-79"/>
              </a:rPr>
              <a:t>THE LINE GRAPHS</a:t>
            </a:r>
            <a:endParaRPr lang="en-US" sz="2400" b="1" dirty="0">
              <a:latin typeface="Aharoni" panose="02010803020104030203" pitchFamily="2" charset="-79"/>
              <a:cs typeface="Aharoni" panose="02010803020104030203" pitchFamily="2" charset="-79"/>
            </a:endParaRPr>
          </a:p>
        </p:txBody>
      </p:sp>
      <p:pic>
        <p:nvPicPr>
          <p:cNvPr id="6" name="Picture 5">
            <a:extLst>
              <a:ext uri="{FF2B5EF4-FFF2-40B4-BE49-F238E27FC236}">
                <a16:creationId xmlns:a16="http://schemas.microsoft.com/office/drawing/2014/main" id="{5A5A583E-EED6-FF72-14B2-5F397F07B91F}"/>
              </a:ext>
            </a:extLst>
          </p:cNvPr>
          <p:cNvPicPr>
            <a:picLocks noChangeAspect="1"/>
          </p:cNvPicPr>
          <p:nvPr/>
        </p:nvPicPr>
        <p:blipFill>
          <a:blip r:embed="rId3"/>
          <a:stretch>
            <a:fillRect/>
          </a:stretch>
        </p:blipFill>
        <p:spPr>
          <a:xfrm>
            <a:off x="5978769" y="3388451"/>
            <a:ext cx="6213231" cy="3402537"/>
          </a:xfrm>
          <a:prstGeom prst="rect">
            <a:avLst/>
          </a:prstGeom>
        </p:spPr>
      </p:pic>
    </p:spTree>
    <p:extLst>
      <p:ext uri="{BB962C8B-B14F-4D97-AF65-F5344CB8AC3E}">
        <p14:creationId xmlns:p14="http://schemas.microsoft.com/office/powerpoint/2010/main" val="31236805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CFB7124-993E-4CF3-A0CA-A32DF6CC4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694F4EA-6586-4537-8435-1C89CECA2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79400" cy="6857999"/>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C1289C-02E4-EC98-C668-317C7DDB12EF}"/>
              </a:ext>
            </a:extLst>
          </p:cNvPr>
          <p:cNvSpPr>
            <a:spLocks noGrp="1"/>
          </p:cNvSpPr>
          <p:nvPr>
            <p:ph type="title"/>
          </p:nvPr>
        </p:nvSpPr>
        <p:spPr>
          <a:xfrm>
            <a:off x="1007838" y="3377491"/>
            <a:ext cx="3663724" cy="2016553"/>
          </a:xfrm>
        </p:spPr>
        <p:txBody>
          <a:bodyPr vert="horz" lIns="91440" tIns="45720" rIns="91440" bIns="45720" rtlCol="0" anchor="b">
            <a:normAutofit/>
          </a:bodyPr>
          <a:lstStyle/>
          <a:p>
            <a:pPr>
              <a:lnSpc>
                <a:spcPct val="90000"/>
              </a:lnSpc>
            </a:pPr>
            <a:r>
              <a:rPr lang="en-US" sz="2400" u="sng" dirty="0"/>
              <a:t>THE CANDELSTICK CHART</a:t>
            </a:r>
            <a:br>
              <a:rPr lang="en-US" sz="2400" u="sng" dirty="0"/>
            </a:br>
            <a:endParaRPr lang="en-US" sz="2400" u="sng" dirty="0"/>
          </a:p>
        </p:txBody>
      </p:sp>
      <p:pic>
        <p:nvPicPr>
          <p:cNvPr id="9" name="Picture 8">
            <a:extLst>
              <a:ext uri="{FF2B5EF4-FFF2-40B4-BE49-F238E27FC236}">
                <a16:creationId xmlns:a16="http://schemas.microsoft.com/office/drawing/2014/main" id="{20816714-7BC9-8E8F-6532-D99E865471AC}"/>
              </a:ext>
            </a:extLst>
          </p:cNvPr>
          <p:cNvPicPr>
            <a:picLocks noChangeAspect="1"/>
          </p:cNvPicPr>
          <p:nvPr/>
        </p:nvPicPr>
        <p:blipFill>
          <a:blip r:embed="rId2"/>
          <a:stretch>
            <a:fillRect/>
          </a:stretch>
        </p:blipFill>
        <p:spPr>
          <a:xfrm>
            <a:off x="532562" y="35876"/>
            <a:ext cx="6360200" cy="3357249"/>
          </a:xfrm>
          <a:prstGeom prst="rect">
            <a:avLst/>
          </a:prstGeom>
        </p:spPr>
      </p:pic>
      <p:sp>
        <p:nvSpPr>
          <p:cNvPr id="11" name="Content Placeholder 10">
            <a:extLst>
              <a:ext uri="{FF2B5EF4-FFF2-40B4-BE49-F238E27FC236}">
                <a16:creationId xmlns:a16="http://schemas.microsoft.com/office/drawing/2014/main" id="{33D25EB7-41E8-E587-E206-19889AC45F2D}"/>
              </a:ext>
            </a:extLst>
          </p:cNvPr>
          <p:cNvSpPr>
            <a:spLocks noGrp="1"/>
          </p:cNvSpPr>
          <p:nvPr>
            <p:ph idx="1"/>
          </p:nvPr>
        </p:nvSpPr>
        <p:spPr>
          <a:xfrm>
            <a:off x="8666479" y="4480559"/>
            <a:ext cx="668021" cy="1950720"/>
          </a:xfrm>
        </p:spPr>
        <p:txBody>
          <a:bodyPr>
            <a:normAutofit/>
          </a:bodyPr>
          <a:lstStyle/>
          <a:p>
            <a:pPr marL="0" indent="0">
              <a:buNone/>
            </a:pPr>
            <a:endParaRPr lang="en-IN" dirty="0"/>
          </a:p>
        </p:txBody>
      </p:sp>
      <p:pic>
        <p:nvPicPr>
          <p:cNvPr id="4" name="Picture 3">
            <a:extLst>
              <a:ext uri="{FF2B5EF4-FFF2-40B4-BE49-F238E27FC236}">
                <a16:creationId xmlns:a16="http://schemas.microsoft.com/office/drawing/2014/main" id="{011DF9EA-CF37-EEB2-351C-65FBA3BEEA14}"/>
              </a:ext>
            </a:extLst>
          </p:cNvPr>
          <p:cNvPicPr>
            <a:picLocks noChangeAspect="1"/>
          </p:cNvPicPr>
          <p:nvPr/>
        </p:nvPicPr>
        <p:blipFill>
          <a:blip r:embed="rId3"/>
          <a:stretch>
            <a:fillRect/>
          </a:stretch>
        </p:blipFill>
        <p:spPr>
          <a:xfrm>
            <a:off x="6160789" y="3429000"/>
            <a:ext cx="5679399" cy="3338564"/>
          </a:xfrm>
          <a:prstGeom prst="rect">
            <a:avLst/>
          </a:prstGeom>
        </p:spPr>
      </p:pic>
    </p:spTree>
    <p:extLst>
      <p:ext uri="{BB962C8B-B14F-4D97-AF65-F5344CB8AC3E}">
        <p14:creationId xmlns:p14="http://schemas.microsoft.com/office/powerpoint/2010/main" val="3762846428"/>
      </p:ext>
    </p:extLst>
  </p:cSld>
  <p:clrMapOvr>
    <a:masterClrMapping/>
  </p:clrMapOvr>
</p:sld>
</file>

<file path=ppt/theme/theme1.xml><?xml version="1.0" encoding="utf-8"?>
<a:theme xmlns:a="http://schemas.openxmlformats.org/drawingml/2006/main" name="EncaseVTI">
  <a:themeElements>
    <a:clrScheme name="Encase">
      <a:dk1>
        <a:sysClr val="windowText" lastClr="000000"/>
      </a:dk1>
      <a:lt1>
        <a:sysClr val="window" lastClr="FFFFFF"/>
      </a:lt1>
      <a:dk2>
        <a:srgbClr val="1E2121"/>
      </a:dk2>
      <a:lt2>
        <a:srgbClr val="EFECEB"/>
      </a:lt2>
      <a:accent1>
        <a:srgbClr val="717059"/>
      </a:accent1>
      <a:accent2>
        <a:srgbClr val="B9A17E"/>
      </a:accent2>
      <a:accent3>
        <a:srgbClr val="766752"/>
      </a:accent3>
      <a:accent4>
        <a:srgbClr val="A28578"/>
      </a:accent4>
      <a:accent5>
        <a:srgbClr val="6E736D"/>
      </a:accent5>
      <a:accent6>
        <a:srgbClr val="BE8366"/>
      </a:accent6>
      <a:hlink>
        <a:srgbClr val="B5714F"/>
      </a:hlink>
      <a:folHlink>
        <a:srgbClr val="7B6B4C"/>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ncaseVTI" id="{C293990F-FDB3-4ED3-8175-FB79CE5A2A12}" vid="{A5662C19-271F-459F-B4ED-861A982376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866</TotalTime>
  <Words>1086</Words>
  <Application>Microsoft Office PowerPoint</Application>
  <PresentationFormat>Widescreen</PresentationFormat>
  <Paragraphs>87</Paragraphs>
  <Slides>11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Aharoni</vt:lpstr>
      <vt:lpstr>Aptos</vt:lpstr>
      <vt:lpstr>Arial</vt:lpstr>
      <vt:lpstr>Avenir Next LT Pro</vt:lpstr>
      <vt:lpstr>Avenir Next LT Pro Light</vt:lpstr>
      <vt:lpstr>EncaseVTI</vt:lpstr>
      <vt:lpstr>Portfolio Optimization</vt:lpstr>
      <vt:lpstr>PROJECT OVERVIEW</vt:lpstr>
      <vt:lpstr>PROJECT GOALS</vt:lpstr>
      <vt:lpstr>DATA EXPLORATION</vt:lpstr>
      <vt:lpstr>METHODOLOGY.</vt:lpstr>
      <vt:lpstr>PowerPoint Presentation</vt:lpstr>
      <vt:lpstr>MODEL SELECTION.</vt:lpstr>
      <vt:lpstr>RESULTS</vt:lpstr>
      <vt:lpstr>THE CANDELSTICK CHART </vt:lpstr>
      <vt:lpstr>CHALLENGES FACED</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Mihir Holmukhe</dc:creator>
  <cp:lastModifiedBy>Mihir Holmukhe</cp:lastModifiedBy>
  <cp:revision>8</cp:revision>
  <dcterms:created xsi:type="dcterms:W3CDTF">2024-12-10T03:37:09Z</dcterms:created>
  <dcterms:modified xsi:type="dcterms:W3CDTF">2024-12-10T18:17:33Z</dcterms:modified>
</cp:coreProperties>
</file>